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91" r:id="rId3"/>
    <p:sldId id="325" r:id="rId4"/>
    <p:sldId id="326" r:id="rId5"/>
    <p:sldId id="327" r:id="rId6"/>
    <p:sldId id="323" r:id="rId7"/>
    <p:sldId id="324" r:id="rId8"/>
    <p:sldId id="328" r:id="rId9"/>
    <p:sldId id="329" r:id="rId10"/>
    <p:sldId id="331" r:id="rId11"/>
    <p:sldId id="337" r:id="rId12"/>
    <p:sldId id="332" r:id="rId13"/>
    <p:sldId id="341" r:id="rId14"/>
    <p:sldId id="336" r:id="rId15"/>
    <p:sldId id="34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88" autoAdjust="0"/>
    <p:restoredTop sz="94660"/>
  </p:normalViewPr>
  <p:slideViewPr>
    <p:cSldViewPr snapToGrid="0">
      <p:cViewPr>
        <p:scale>
          <a:sx n="75" d="100"/>
          <a:sy n="75" d="100"/>
        </p:scale>
        <p:origin x="-69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E3E5B-CFBB-4D5A-901D-85FC912345A7}" type="datetimeFigureOut">
              <a:rPr lang="en-US" smtClean="0"/>
              <a:t>5/16/2022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36D91-BC8D-4884-B0DD-BA09D73AE789}" type="slidenum">
              <a:rPr lang="en-US" smtClean="0"/>
              <a:t>‹#›</a:t>
            </a:fld>
            <a:endParaRPr lang="en-US"/>
          </a:p>
        </p:txBody>
      </p:sp>
    </p:spTree>
    <p:extLst>
      <p:ext uri="{BB962C8B-B14F-4D97-AF65-F5344CB8AC3E}">
        <p14:creationId xmlns:p14="http://schemas.microsoft.com/office/powerpoint/2010/main" val="274293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5DBEF20-A39B-4939-A8D0-73BCB31A3D33}"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369233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8723FC-7354-4728-99BE-6A2810A92434}"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322686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AF7D66-B1BD-40BC-B3D2-EBFA5ADC5775}"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130647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B04910-1804-47E1-B19A-3AC6DD07E70C}"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46156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A69C8C-DFCD-4F50-8B7D-75511E3528FE}"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4142853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B9CC95-D0CA-4C82-83F6-2E42BE2E52E0}"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90577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F107A7-09A8-489F-928E-CDB9F3A1AEF2}" type="datetime1">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316270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68EF1E-4D2F-48EB-A79B-028149AB3C46}" type="datetime1">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405369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8F18E-CC7E-422B-A971-5357996E36AC}" type="datetime1">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286678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383A8B-D819-4150-B46D-D665598F24D4}"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1822462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440E37-BAA9-407C-B675-F0D34D20F68A}"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95910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B29A6-AF6B-49BD-813C-0DBB07A6F925}" type="datetime1">
              <a:rPr lang="en-US" smtClean="0"/>
              <a:t>5/16/2022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A0021-A31D-4EAF-ACC3-76B0558D70C5}" type="slidenum">
              <a:rPr lang="en-US" smtClean="0"/>
              <a:t>‹#›</a:t>
            </a:fld>
            <a:endParaRPr lang="en-US"/>
          </a:p>
        </p:txBody>
      </p:sp>
    </p:spTree>
    <p:extLst>
      <p:ext uri="{BB962C8B-B14F-4D97-AF65-F5344CB8AC3E}">
        <p14:creationId xmlns:p14="http://schemas.microsoft.com/office/powerpoint/2010/main" val="3121226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73556" y="1437316"/>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265037" y="239203"/>
            <a:ext cx="4951355" cy="646331"/>
          </a:xfrm>
          <a:prstGeom prst="rect">
            <a:avLst/>
          </a:prstGeom>
        </p:spPr>
        <p:txBody>
          <a:bodyPr wrap="none">
            <a:spAutoFit/>
          </a:bodyPr>
          <a:lstStyle/>
          <a:p>
            <a:pPr algn="ctr"/>
            <a:r>
              <a:rPr lang="ar-IQ" sz="3600" b="1" dirty="0" smtClean="0"/>
              <a:t> </a:t>
            </a:r>
            <a:r>
              <a:rPr lang="en-US" sz="3600" b="1" dirty="0" smtClean="0"/>
              <a:t>Adult Nursing(2</a:t>
            </a:r>
            <a:r>
              <a:rPr lang="en-US" sz="3600" b="1" baseline="30000" dirty="0" smtClean="0"/>
              <a:t>nd</a:t>
            </a:r>
            <a:r>
              <a:rPr lang="en-US" sz="3600" b="1" dirty="0" smtClean="0"/>
              <a:t> Stage)</a:t>
            </a:r>
            <a:endParaRPr lang="en-US" sz="3600" b="1" dirty="0"/>
          </a:p>
        </p:txBody>
      </p:sp>
      <p:pic>
        <p:nvPicPr>
          <p:cNvPr id="16" name="Picture 2" descr="Image result for university of basra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17" y="195296"/>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a:extLst>
              <a:ext uri="{FF2B5EF4-FFF2-40B4-BE49-F238E27FC236}">
                <a16:creationId xmlns:a16="http://schemas.microsoft.com/office/drawing/2014/main" xmlns="" id="{EF240524-FD1C-4D7A-81C5-EC549C440BAE}"/>
              </a:ext>
            </a:extLst>
          </p:cNvPr>
          <p:cNvGrpSpPr/>
          <p:nvPr/>
        </p:nvGrpSpPr>
        <p:grpSpPr>
          <a:xfrm>
            <a:off x="185529" y="6405382"/>
            <a:ext cx="11633938" cy="369332"/>
            <a:chOff x="185529" y="6405382"/>
            <a:chExt cx="11633938" cy="369332"/>
          </a:xfrm>
        </p:grpSpPr>
        <p:cxnSp>
          <p:nvCxnSpPr>
            <p:cNvPr id="19" name="Straight Connector 18">
              <a:extLst>
                <a:ext uri="{FF2B5EF4-FFF2-40B4-BE49-F238E27FC236}">
                  <a16:creationId xmlns:a16="http://schemas.microsoft.com/office/drawing/2014/main" xmlns=""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BBFDE99E-14D5-4903-9CE7-4F43A9CB7AB8}"/>
                </a:ext>
              </a:extLst>
            </p:cNvPr>
            <p:cNvSpPr/>
            <p:nvPr/>
          </p:nvSpPr>
          <p:spPr>
            <a:xfrm>
              <a:off x="185529" y="6405382"/>
              <a:ext cx="7908472" cy="369332"/>
            </a:xfrm>
            <a:prstGeom prst="rect">
              <a:avLst/>
            </a:prstGeom>
          </p:spPr>
          <p:txBody>
            <a:bodyPr wrap="square">
              <a:spAutoFit/>
            </a:bodyPr>
            <a:lstStyle/>
            <a:p>
              <a:pPr>
                <a:defRPr/>
              </a:pPr>
              <a:r>
                <a:rPr lang="en-GB" dirty="0" smtClean="0"/>
                <a:t>University of </a:t>
              </a:r>
              <a:r>
                <a:rPr lang="en-GB" dirty="0" err="1" smtClean="0"/>
                <a:t>Basrah</a:t>
              </a:r>
              <a:r>
                <a:rPr lang="en-GB" dirty="0" smtClean="0"/>
                <a:t> –</a:t>
              </a:r>
              <a:r>
                <a:rPr lang="en-US" dirty="0" smtClean="0"/>
                <a:t>College of Nursing </a:t>
              </a:r>
              <a:r>
                <a:rPr lang="en-GB" dirty="0" smtClean="0"/>
                <a:t>– Fundamentals of Nursing Department </a:t>
              </a:r>
              <a:endParaRPr lang="en-GB" dirty="0"/>
            </a:p>
          </p:txBody>
        </p:sp>
      </p:grpSp>
      <p:sp>
        <p:nvSpPr>
          <p:cNvPr id="4" name="Rectangle 3">
            <a:extLst>
              <a:ext uri="{FF2B5EF4-FFF2-40B4-BE49-F238E27FC236}">
                <a16:creationId xmlns:a16="http://schemas.microsoft.com/office/drawing/2014/main" xmlns="" id="{8619569C-F51C-4D5F-9554-C9384EBEA533}"/>
              </a:ext>
            </a:extLst>
          </p:cNvPr>
          <p:cNvSpPr/>
          <p:nvPr/>
        </p:nvSpPr>
        <p:spPr>
          <a:xfrm>
            <a:off x="495517" y="1844516"/>
            <a:ext cx="4527057" cy="394282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tx1"/>
              </a:solidFill>
            </a:endParaRP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8676" y="195296"/>
            <a:ext cx="1659432" cy="1128788"/>
          </a:xfrm>
          <a:prstGeom prst="rect">
            <a:avLst/>
          </a:prstGeom>
        </p:spPr>
      </p:pic>
      <p:sp>
        <p:nvSpPr>
          <p:cNvPr id="5" name="مستطيل 4"/>
          <p:cNvSpPr/>
          <p:nvPr/>
        </p:nvSpPr>
        <p:spPr>
          <a:xfrm>
            <a:off x="5253946" y="2074439"/>
            <a:ext cx="6456383" cy="1077218"/>
          </a:xfrm>
          <a:prstGeom prst="rect">
            <a:avLst/>
          </a:prstGeom>
        </p:spPr>
        <p:txBody>
          <a:bodyPr wrap="none">
            <a:spAutoFit/>
          </a:bodyPr>
          <a:lstStyle/>
          <a:p>
            <a:r>
              <a:rPr lang="en-US" sz="3200" b="1" dirty="0"/>
              <a:t>C</a:t>
            </a:r>
            <a:r>
              <a:rPr lang="en-US" sz="3200" b="1" dirty="0" smtClean="0"/>
              <a:t>oronary Artery Bypass </a:t>
            </a:r>
            <a:r>
              <a:rPr lang="en-US" sz="3200" b="1" dirty="0"/>
              <a:t>G</a:t>
            </a:r>
            <a:r>
              <a:rPr lang="en-US" sz="3200" b="1" dirty="0" smtClean="0"/>
              <a:t>raft </a:t>
            </a:r>
            <a:r>
              <a:rPr lang="en-US" sz="3200" b="1" dirty="0"/>
              <a:t>(CABG</a:t>
            </a:r>
            <a:r>
              <a:rPr lang="en-US" sz="3200" b="1" dirty="0" smtClean="0"/>
              <a:t>)</a:t>
            </a:r>
          </a:p>
          <a:p>
            <a:pPr algn="ctr"/>
            <a:r>
              <a:rPr lang="en-US" sz="3200" b="1" dirty="0" smtClean="0"/>
              <a:t>(Theory)</a:t>
            </a:r>
            <a:endParaRPr lang="ar-IQ" sz="3200" b="1" dirty="0"/>
          </a:p>
        </p:txBody>
      </p:sp>
      <p:pic>
        <p:nvPicPr>
          <p:cNvPr id="9" name="صورة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517" y="1844517"/>
            <a:ext cx="4527057" cy="3942820"/>
          </a:xfrm>
          <a:prstGeom prst="rect">
            <a:avLst/>
          </a:prstGeom>
        </p:spPr>
      </p:pic>
    </p:spTree>
    <p:extLst>
      <p:ext uri="{BB962C8B-B14F-4D97-AF65-F5344CB8AC3E}">
        <p14:creationId xmlns:p14="http://schemas.microsoft.com/office/powerpoint/2010/main" val="1977933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111259" y="6227212"/>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t>University of </a:t>
            </a:r>
            <a:r>
              <a:rPr lang="en-GB" dirty="0" err="1" smtClean="0"/>
              <a:t>Basrah</a:t>
            </a:r>
            <a:r>
              <a:rPr lang="en-GB" dirty="0" smtClean="0"/>
              <a:t>-College of Nursing– </a:t>
            </a:r>
            <a:r>
              <a:rPr lang="en-US" dirty="0" smtClean="0"/>
              <a:t>Fundamentals of Nursing Department</a:t>
            </a:r>
            <a:endParaRPr lang="en-GB" dirty="0"/>
          </a:p>
        </p:txBody>
      </p:sp>
      <p:sp>
        <p:nvSpPr>
          <p:cNvPr id="4" name="Rectangle 3">
            <a:extLst>
              <a:ext uri="{FF2B5EF4-FFF2-40B4-BE49-F238E27FC236}">
                <a16:creationId xmlns:a16="http://schemas.microsoft.com/office/drawing/2014/main" xmlns="" id="{702E2C65-E0F3-45BB-8F88-CFC719A32B9F}"/>
              </a:ext>
            </a:extLst>
          </p:cNvPr>
          <p:cNvSpPr/>
          <p:nvPr/>
        </p:nvSpPr>
        <p:spPr>
          <a:xfrm>
            <a:off x="9925878" y="6227212"/>
            <a:ext cx="1921917"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مستطيل 1"/>
          <p:cNvSpPr/>
          <p:nvPr/>
        </p:nvSpPr>
        <p:spPr>
          <a:xfrm>
            <a:off x="551329" y="1724816"/>
            <a:ext cx="11036702" cy="3847207"/>
          </a:xfrm>
          <a:prstGeom prst="rect">
            <a:avLst/>
          </a:prstGeom>
        </p:spPr>
        <p:txBody>
          <a:bodyPr wrap="square">
            <a:spAutoFit/>
          </a:bodyPr>
          <a:lstStyle/>
          <a:p>
            <a:pPr algn="ctr"/>
            <a:r>
              <a:rPr lang="en-US" sz="2800" b="1" u="sng" dirty="0" smtClean="0">
                <a:latin typeface="Cambria" pitchFamily="18" charset="0"/>
              </a:rPr>
              <a:t>Complication</a:t>
            </a:r>
          </a:p>
          <a:p>
            <a:pPr algn="ctr"/>
            <a:r>
              <a:rPr lang="en-US" sz="2400" b="1" u="sng" dirty="0" smtClean="0">
                <a:latin typeface="Cambria" pitchFamily="18" charset="0"/>
              </a:rPr>
              <a:t> </a:t>
            </a:r>
          </a:p>
          <a:p>
            <a:pPr marL="342900" indent="-342900">
              <a:buFont typeface="Wingdings" pitchFamily="2" charset="2"/>
              <a:buChar char="Ø"/>
            </a:pPr>
            <a:r>
              <a:rPr lang="en-US" sz="2400" dirty="0" err="1" smtClean="0">
                <a:latin typeface="Cambria" pitchFamily="18" charset="0"/>
              </a:rPr>
              <a:t>Hypovolemia</a:t>
            </a:r>
            <a:r>
              <a:rPr lang="en-US" sz="2400" dirty="0" smtClean="0">
                <a:latin typeface="Cambria" pitchFamily="18" charset="0"/>
              </a:rPr>
              <a:t>: result from </a:t>
            </a:r>
            <a:r>
              <a:rPr lang="en-US" sz="2400" dirty="0">
                <a:latin typeface="Cambria" pitchFamily="18" charset="0"/>
              </a:rPr>
              <a:t>l</a:t>
            </a:r>
            <a:r>
              <a:rPr lang="en-US" sz="2400" dirty="0" smtClean="0">
                <a:latin typeface="Cambria" pitchFamily="18" charset="0"/>
              </a:rPr>
              <a:t>oss of blood and intravascular volume</a:t>
            </a:r>
          </a:p>
          <a:p>
            <a:pPr marL="342900" indent="-342900">
              <a:buFont typeface="Wingdings" pitchFamily="2" charset="2"/>
              <a:buChar char="Ø"/>
            </a:pPr>
            <a:r>
              <a:rPr lang="en-US" sz="2400" dirty="0" smtClean="0">
                <a:latin typeface="Cambria" pitchFamily="18" charset="0"/>
              </a:rPr>
              <a:t>Persistent bleeding: result  </a:t>
            </a:r>
            <a:r>
              <a:rPr lang="en-US" sz="2400" dirty="0">
                <a:latin typeface="Cambria" pitchFamily="18" charset="0"/>
              </a:rPr>
              <a:t>from </a:t>
            </a:r>
            <a:r>
              <a:rPr lang="en-US" sz="2400" dirty="0" err="1">
                <a:latin typeface="Cambria" pitchFamily="18" charset="0"/>
              </a:rPr>
              <a:t>platelete</a:t>
            </a:r>
            <a:r>
              <a:rPr lang="en-US" sz="2400" dirty="0">
                <a:latin typeface="Cambria" pitchFamily="18" charset="0"/>
              </a:rPr>
              <a:t> </a:t>
            </a:r>
            <a:r>
              <a:rPr lang="en-US" sz="2400" dirty="0" smtClean="0">
                <a:latin typeface="Cambria" pitchFamily="18" charset="0"/>
              </a:rPr>
              <a:t>dysfunction duo </a:t>
            </a:r>
            <a:r>
              <a:rPr lang="en-US" sz="2400" dirty="0">
                <a:latin typeface="Cambria" pitchFamily="18" charset="0"/>
              </a:rPr>
              <a:t>to cardiopulmonary bypass </a:t>
            </a:r>
          </a:p>
          <a:p>
            <a:pPr marL="342900" indent="-342900">
              <a:buFont typeface="Wingdings" pitchFamily="2" charset="2"/>
              <a:buChar char="Ø"/>
            </a:pPr>
            <a:r>
              <a:rPr lang="en-US" sz="2400" dirty="0" smtClean="0">
                <a:latin typeface="Cambria" pitchFamily="18" charset="0"/>
              </a:rPr>
              <a:t>Hypothermia</a:t>
            </a:r>
          </a:p>
          <a:p>
            <a:pPr marL="342900" indent="-342900">
              <a:buFont typeface="Wingdings" pitchFamily="2" charset="2"/>
              <a:buChar char="Ø"/>
            </a:pPr>
            <a:r>
              <a:rPr lang="en-US" sz="2400" dirty="0" smtClean="0">
                <a:latin typeface="Cambria" pitchFamily="18" charset="0"/>
              </a:rPr>
              <a:t>Hypertension: result from postoperative vasoconstriction</a:t>
            </a:r>
          </a:p>
          <a:p>
            <a:pPr marL="342900" indent="-342900">
              <a:buFont typeface="Wingdings" pitchFamily="2" charset="2"/>
              <a:buChar char="Ø"/>
            </a:pPr>
            <a:r>
              <a:rPr lang="en-US" sz="2400" dirty="0" smtClean="0">
                <a:latin typeface="Cambria" pitchFamily="18" charset="0"/>
              </a:rPr>
              <a:t>Cardiac failure: myocardial contractility may be decreased </a:t>
            </a:r>
            <a:r>
              <a:rPr lang="en-US" sz="2400" dirty="0" err="1" smtClean="0">
                <a:latin typeface="Cambria" pitchFamily="18" charset="0"/>
              </a:rPr>
              <a:t>perioperatively</a:t>
            </a:r>
            <a:endParaRPr lang="en-US" sz="2400" dirty="0" smtClean="0">
              <a:latin typeface="Cambria" pitchFamily="18" charset="0"/>
            </a:endParaRPr>
          </a:p>
          <a:p>
            <a:pPr marL="342900" indent="-342900">
              <a:buFont typeface="Wingdings" pitchFamily="2" charset="2"/>
              <a:buChar char="Ø"/>
            </a:pPr>
            <a:r>
              <a:rPr lang="en-US" sz="2400" dirty="0" smtClean="0">
                <a:latin typeface="Cambria" pitchFamily="18" charset="0"/>
              </a:rPr>
              <a:t>Acute kidney injury duo to </a:t>
            </a:r>
            <a:r>
              <a:rPr lang="en-US" sz="2400" dirty="0" err="1" smtClean="0">
                <a:latin typeface="Cambria" pitchFamily="18" charset="0"/>
              </a:rPr>
              <a:t>hypoperfusion</a:t>
            </a:r>
            <a:endParaRPr lang="en-US" sz="2400" dirty="0" smtClean="0">
              <a:latin typeface="Cambria" pitchFamily="18" charset="0"/>
            </a:endParaRPr>
          </a:p>
          <a:p>
            <a:pPr marL="342900" indent="-342900">
              <a:buFont typeface="Wingdings" pitchFamily="2" charset="2"/>
              <a:buChar char="Ø"/>
            </a:pPr>
            <a:r>
              <a:rPr lang="en-US" sz="2400" dirty="0" smtClean="0">
                <a:latin typeface="Cambria" pitchFamily="18" charset="0"/>
              </a:rPr>
              <a:t>Infection</a:t>
            </a:r>
          </a:p>
        </p:txBody>
      </p:sp>
    </p:spTree>
    <p:extLst>
      <p:ext uri="{BB962C8B-B14F-4D97-AF65-F5344CB8AC3E}">
        <p14:creationId xmlns:p14="http://schemas.microsoft.com/office/powerpoint/2010/main" val="4061980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111259" y="6227212"/>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t>University of </a:t>
            </a:r>
            <a:r>
              <a:rPr lang="en-GB" dirty="0" err="1" smtClean="0"/>
              <a:t>Basrah</a:t>
            </a:r>
            <a:r>
              <a:rPr lang="en-GB" dirty="0" smtClean="0"/>
              <a:t>-College of Nursing– </a:t>
            </a:r>
            <a:r>
              <a:rPr lang="en-US" dirty="0" smtClean="0"/>
              <a:t>Fundamentals of Nursing Department</a:t>
            </a:r>
            <a:endParaRPr lang="en-GB" dirty="0"/>
          </a:p>
        </p:txBody>
      </p:sp>
      <p:sp>
        <p:nvSpPr>
          <p:cNvPr id="4" name="Rectangle 3">
            <a:extLst>
              <a:ext uri="{FF2B5EF4-FFF2-40B4-BE49-F238E27FC236}">
                <a16:creationId xmlns:a16="http://schemas.microsoft.com/office/drawing/2014/main" xmlns="" id="{702E2C65-E0F3-45BB-8F88-CFC719A32B9F}"/>
              </a:ext>
            </a:extLst>
          </p:cNvPr>
          <p:cNvSpPr/>
          <p:nvPr/>
        </p:nvSpPr>
        <p:spPr>
          <a:xfrm>
            <a:off x="9925878" y="6227212"/>
            <a:ext cx="1921917"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مستطيل 1"/>
          <p:cNvSpPr/>
          <p:nvPr/>
        </p:nvSpPr>
        <p:spPr>
          <a:xfrm>
            <a:off x="887506" y="883041"/>
            <a:ext cx="10152529" cy="3416320"/>
          </a:xfrm>
          <a:prstGeom prst="rect">
            <a:avLst/>
          </a:prstGeom>
        </p:spPr>
        <p:txBody>
          <a:bodyPr wrap="square">
            <a:spAutoFit/>
          </a:bodyPr>
          <a:lstStyle/>
          <a:p>
            <a:pPr algn="ctr"/>
            <a:r>
              <a:rPr lang="en-US" sz="2400" b="1" u="sng" dirty="0" smtClean="0">
                <a:latin typeface="Cambria" pitchFamily="18" charset="0"/>
              </a:rPr>
              <a:t>Nursing diagnosis</a:t>
            </a:r>
          </a:p>
          <a:p>
            <a:endParaRPr lang="en-US" sz="2400" dirty="0" smtClean="0">
              <a:latin typeface="Cambria" pitchFamily="18" charset="0"/>
            </a:endParaRPr>
          </a:p>
          <a:p>
            <a:pPr marL="342900" indent="-342900">
              <a:buFont typeface="Wingdings" pitchFamily="2" charset="2"/>
              <a:buChar char="Ø"/>
            </a:pPr>
            <a:r>
              <a:rPr lang="en-US" sz="2400" dirty="0" smtClean="0">
                <a:latin typeface="Cambria" pitchFamily="18" charset="0"/>
              </a:rPr>
              <a:t>Decreased </a:t>
            </a:r>
            <a:r>
              <a:rPr lang="en-US" sz="2400" dirty="0">
                <a:latin typeface="Cambria" pitchFamily="18" charset="0"/>
              </a:rPr>
              <a:t>cardiac </a:t>
            </a:r>
            <a:r>
              <a:rPr lang="en-US" sz="2400" dirty="0" smtClean="0">
                <a:latin typeface="Cambria" pitchFamily="18" charset="0"/>
              </a:rPr>
              <a:t>output related </a:t>
            </a:r>
            <a:r>
              <a:rPr lang="en-US" sz="2400" dirty="0">
                <a:latin typeface="Cambria" pitchFamily="18" charset="0"/>
              </a:rPr>
              <a:t>to blood loss and compromised myocardial </a:t>
            </a:r>
            <a:r>
              <a:rPr lang="en-US" sz="2400" dirty="0" smtClean="0">
                <a:latin typeface="Cambria" pitchFamily="18" charset="0"/>
              </a:rPr>
              <a:t>function. </a:t>
            </a:r>
            <a:endParaRPr lang="en-US" sz="2400" dirty="0">
              <a:latin typeface="Cambria" pitchFamily="18" charset="0"/>
            </a:endParaRPr>
          </a:p>
          <a:p>
            <a:pPr marL="342900" indent="-342900">
              <a:buFont typeface="Wingdings" pitchFamily="2" charset="2"/>
              <a:buChar char="Ø"/>
            </a:pPr>
            <a:r>
              <a:rPr lang="en-US" sz="2400" dirty="0" smtClean="0">
                <a:latin typeface="Cambria" pitchFamily="18" charset="0"/>
              </a:rPr>
              <a:t>Impaired gas exchange related to chest surgery.</a:t>
            </a:r>
          </a:p>
          <a:p>
            <a:pPr marL="342900" indent="-342900">
              <a:buFont typeface="Wingdings" pitchFamily="2" charset="2"/>
              <a:buChar char="Ø"/>
            </a:pPr>
            <a:r>
              <a:rPr lang="en-US" sz="2400" dirty="0" smtClean="0">
                <a:latin typeface="Cambria" pitchFamily="18" charset="0"/>
              </a:rPr>
              <a:t>Risk for imbalanced fluid and electrolyte related to alteration in blood volume.</a:t>
            </a:r>
          </a:p>
          <a:p>
            <a:pPr marL="342900" indent="-342900">
              <a:buFont typeface="Wingdings" pitchFamily="2" charset="2"/>
              <a:buChar char="Ø"/>
            </a:pPr>
            <a:r>
              <a:rPr lang="en-US" sz="2400" dirty="0" smtClean="0">
                <a:latin typeface="Cambria" pitchFamily="18" charset="0"/>
              </a:rPr>
              <a:t>Acute pain related to surgery .</a:t>
            </a:r>
          </a:p>
          <a:p>
            <a:pPr marL="342900" indent="-342900">
              <a:buFont typeface="Wingdings" pitchFamily="2" charset="2"/>
              <a:buChar char="Ø"/>
            </a:pPr>
            <a:r>
              <a:rPr lang="en-US" sz="2400" dirty="0" smtClean="0">
                <a:latin typeface="Cambria" pitchFamily="18" charset="0"/>
              </a:rPr>
              <a:t>Ineffective thermoregulation related to infection.</a:t>
            </a:r>
            <a:endParaRPr lang="ar-IQ" sz="2400" dirty="0">
              <a:latin typeface="Cambria" pitchFamily="18" charset="0"/>
            </a:endParaRPr>
          </a:p>
        </p:txBody>
      </p:sp>
    </p:spTree>
    <p:extLst>
      <p:ext uri="{BB962C8B-B14F-4D97-AF65-F5344CB8AC3E}">
        <p14:creationId xmlns:p14="http://schemas.microsoft.com/office/powerpoint/2010/main" val="4061980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111259" y="6227212"/>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t>University of </a:t>
            </a:r>
            <a:r>
              <a:rPr lang="en-GB" dirty="0" err="1" smtClean="0"/>
              <a:t>Basrah</a:t>
            </a:r>
            <a:r>
              <a:rPr lang="en-GB" dirty="0" smtClean="0"/>
              <a:t>-College of Nursing– </a:t>
            </a:r>
            <a:r>
              <a:rPr lang="en-US" dirty="0" smtClean="0"/>
              <a:t>Fundamentals of Nursing Department</a:t>
            </a:r>
            <a:endParaRPr lang="en-GB" dirty="0"/>
          </a:p>
        </p:txBody>
      </p:sp>
      <p:sp>
        <p:nvSpPr>
          <p:cNvPr id="4" name="Rectangle 3">
            <a:extLst>
              <a:ext uri="{FF2B5EF4-FFF2-40B4-BE49-F238E27FC236}">
                <a16:creationId xmlns:a16="http://schemas.microsoft.com/office/drawing/2014/main" xmlns="" id="{702E2C65-E0F3-45BB-8F88-CFC719A32B9F}"/>
              </a:ext>
            </a:extLst>
          </p:cNvPr>
          <p:cNvSpPr/>
          <p:nvPr/>
        </p:nvSpPr>
        <p:spPr>
          <a:xfrm>
            <a:off x="9925878" y="6227212"/>
            <a:ext cx="1921917"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مستطيل 1"/>
          <p:cNvSpPr/>
          <p:nvPr/>
        </p:nvSpPr>
        <p:spPr>
          <a:xfrm>
            <a:off x="304799" y="194791"/>
            <a:ext cx="11121653" cy="6032421"/>
          </a:xfrm>
          <a:prstGeom prst="rect">
            <a:avLst/>
          </a:prstGeom>
        </p:spPr>
        <p:txBody>
          <a:bodyPr wrap="square">
            <a:spAutoFit/>
          </a:bodyPr>
          <a:lstStyle/>
          <a:p>
            <a:endParaRPr lang="en-US" dirty="0" smtClean="0">
              <a:latin typeface="Cambria" pitchFamily="18" charset="0"/>
            </a:endParaRPr>
          </a:p>
          <a:p>
            <a:pPr algn="ctr"/>
            <a:r>
              <a:rPr lang="en-US" sz="2800" b="1" u="sng" dirty="0" smtClean="0">
                <a:latin typeface="Cambria" pitchFamily="18" charset="0"/>
              </a:rPr>
              <a:t>Preoperative nursing management</a:t>
            </a:r>
          </a:p>
          <a:p>
            <a:pPr algn="ctr"/>
            <a:r>
              <a:rPr lang="en-US" sz="2800" u="sng" dirty="0" smtClean="0">
                <a:latin typeface="Cambria" pitchFamily="18" charset="0"/>
              </a:rPr>
              <a:t> </a:t>
            </a:r>
            <a:endParaRPr lang="en-US" sz="2800" u="sng" dirty="0">
              <a:latin typeface="Cambria" pitchFamily="18" charset="0"/>
            </a:endParaRPr>
          </a:p>
          <a:p>
            <a:pPr marL="342900" indent="-342900">
              <a:buFont typeface="Wingdings" pitchFamily="2" charset="2"/>
              <a:buChar char="v"/>
            </a:pPr>
            <a:r>
              <a:rPr lang="en-US" sz="2400" dirty="0" smtClean="0">
                <a:latin typeface="Cambria" pitchFamily="18" charset="0"/>
              </a:rPr>
              <a:t>Assesses </a:t>
            </a:r>
            <a:r>
              <a:rPr lang="en-US" sz="2400" dirty="0">
                <a:latin typeface="Cambria" pitchFamily="18" charset="0"/>
              </a:rPr>
              <a:t>the patient for disorders that could complicate or affect the postoperative course, such as diabetes, hypertension, and lung disease. </a:t>
            </a:r>
            <a:endParaRPr lang="en-US" sz="2400" dirty="0" smtClean="0">
              <a:latin typeface="Cambria" pitchFamily="18" charset="0"/>
            </a:endParaRPr>
          </a:p>
          <a:p>
            <a:pPr marL="342900" indent="-342900">
              <a:buFont typeface="Wingdings" pitchFamily="2" charset="2"/>
              <a:buChar char="v"/>
            </a:pPr>
            <a:r>
              <a:rPr lang="en-US" sz="2400" dirty="0" smtClean="0">
                <a:latin typeface="Cambria" pitchFamily="18" charset="0"/>
              </a:rPr>
              <a:t>Preoperative </a:t>
            </a:r>
            <a:r>
              <a:rPr lang="en-US" sz="2400" dirty="0">
                <a:latin typeface="Cambria" pitchFamily="18" charset="0"/>
              </a:rPr>
              <a:t>testing consists of a chest x-ray; ECG; laboratory tests, including coagulation studies; and blood typing and </a:t>
            </a:r>
            <a:r>
              <a:rPr lang="en-US" sz="2400" dirty="0" err="1">
                <a:latin typeface="Cambria" pitchFamily="18" charset="0"/>
              </a:rPr>
              <a:t>crossmatching</a:t>
            </a:r>
            <a:r>
              <a:rPr lang="en-US" sz="2400" dirty="0">
                <a:latin typeface="Cambria" pitchFamily="18" charset="0"/>
              </a:rPr>
              <a:t>. </a:t>
            </a:r>
            <a:endParaRPr lang="en-US" sz="2400" dirty="0" smtClean="0">
              <a:latin typeface="Cambria" pitchFamily="18" charset="0"/>
            </a:endParaRPr>
          </a:p>
          <a:p>
            <a:pPr marL="342900" indent="-342900">
              <a:buFont typeface="Wingdings" pitchFamily="2" charset="2"/>
              <a:buChar char="v"/>
            </a:pPr>
            <a:r>
              <a:rPr lang="en-US" sz="2400" dirty="0">
                <a:latin typeface="Cambria" pitchFamily="18" charset="0"/>
              </a:rPr>
              <a:t>O</a:t>
            </a:r>
            <a:r>
              <a:rPr lang="en-US" sz="2400" dirty="0" smtClean="0">
                <a:latin typeface="Cambria" pitchFamily="18" charset="0"/>
              </a:rPr>
              <a:t>btaining </a:t>
            </a:r>
            <a:r>
              <a:rPr lang="en-US" sz="2400" dirty="0">
                <a:latin typeface="Cambria" pitchFamily="18" charset="0"/>
              </a:rPr>
              <a:t>baseline physiologic, </a:t>
            </a:r>
            <a:r>
              <a:rPr lang="en-US" sz="2400" dirty="0" smtClean="0">
                <a:latin typeface="Cambria" pitchFamily="18" charset="0"/>
              </a:rPr>
              <a:t>psychological</a:t>
            </a:r>
            <a:r>
              <a:rPr lang="en-US" sz="2400" dirty="0">
                <a:latin typeface="Cambria" pitchFamily="18" charset="0"/>
              </a:rPr>
              <a:t>, and social information. </a:t>
            </a:r>
            <a:endParaRPr lang="en-US" sz="2400" dirty="0" smtClean="0">
              <a:latin typeface="Cambria" pitchFamily="18" charset="0"/>
            </a:endParaRPr>
          </a:p>
          <a:p>
            <a:pPr marL="342900" indent="-342900">
              <a:buFont typeface="Wingdings" pitchFamily="2" charset="2"/>
              <a:buChar char="v"/>
            </a:pPr>
            <a:r>
              <a:rPr lang="en-US" sz="2400" dirty="0" smtClean="0">
                <a:latin typeface="Cambria" pitchFamily="18" charset="0"/>
              </a:rPr>
              <a:t>Cognitive </a:t>
            </a:r>
            <a:r>
              <a:rPr lang="en-US" sz="2400" dirty="0">
                <a:latin typeface="Cambria" pitchFamily="18" charset="0"/>
              </a:rPr>
              <a:t>status is carefully assessed, as patients with impaired cognitive status will need more assistance after surgery and may require </a:t>
            </a:r>
            <a:r>
              <a:rPr lang="en-US" sz="2400" dirty="0" smtClean="0">
                <a:latin typeface="Cambria" pitchFamily="18" charset="0"/>
              </a:rPr>
              <a:t>sub acute </a:t>
            </a:r>
            <a:r>
              <a:rPr lang="en-US" sz="2400" dirty="0">
                <a:latin typeface="Cambria" pitchFamily="18" charset="0"/>
              </a:rPr>
              <a:t>care prior to returning home. </a:t>
            </a:r>
            <a:endParaRPr lang="en-US" sz="2400" dirty="0" smtClean="0">
              <a:latin typeface="Cambria" pitchFamily="18" charset="0"/>
            </a:endParaRPr>
          </a:p>
          <a:p>
            <a:pPr marL="342900" indent="-342900">
              <a:buFont typeface="Wingdings" pitchFamily="2" charset="2"/>
              <a:buChar char="v"/>
            </a:pPr>
            <a:r>
              <a:rPr lang="en-US" sz="2400" dirty="0" smtClean="0">
                <a:latin typeface="Cambria" pitchFamily="18" charset="0"/>
              </a:rPr>
              <a:t>The </a:t>
            </a:r>
            <a:r>
              <a:rPr lang="en-US" sz="2400" dirty="0">
                <a:latin typeface="Cambria" pitchFamily="18" charset="0"/>
              </a:rPr>
              <a:t>patient’s and family’s learning needs are identified and addressed. </a:t>
            </a:r>
            <a:endParaRPr lang="en-US" sz="2400" dirty="0" smtClean="0">
              <a:latin typeface="Cambria" pitchFamily="18" charset="0"/>
            </a:endParaRPr>
          </a:p>
          <a:p>
            <a:pPr marL="342900" lvl="0" indent="-342900">
              <a:buFont typeface="Wingdings" pitchFamily="2" charset="2"/>
              <a:buChar char="v"/>
            </a:pPr>
            <a:r>
              <a:rPr lang="en-US" sz="2400" dirty="0">
                <a:solidFill>
                  <a:prstClr val="black"/>
                </a:solidFill>
                <a:latin typeface="Cambria" pitchFamily="18" charset="0"/>
              </a:rPr>
              <a:t>The status of the cardiovascular system is determined by reviewing the patient’s symptoms, including past and present experiences with chest pain, palpitations, dyspnea, leg pain that occurs with walking (intermittent claudication), and peripheral edema</a:t>
            </a:r>
            <a:r>
              <a:rPr lang="en-US" sz="2400" dirty="0" smtClean="0">
                <a:solidFill>
                  <a:prstClr val="black"/>
                </a:solidFill>
                <a:latin typeface="Cambria" pitchFamily="18" charset="0"/>
              </a:rPr>
              <a:t>.</a:t>
            </a:r>
          </a:p>
        </p:txBody>
      </p:sp>
    </p:spTree>
    <p:extLst>
      <p:ext uri="{BB962C8B-B14F-4D97-AF65-F5344CB8AC3E}">
        <p14:creationId xmlns:p14="http://schemas.microsoft.com/office/powerpoint/2010/main" val="4061980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111259" y="6227212"/>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smtClean="0">
                <a:solidFill>
                  <a:prstClr val="black"/>
                </a:solidFill>
              </a:rPr>
              <a:t>Basrah</a:t>
            </a:r>
            <a:r>
              <a:rPr lang="en-GB" dirty="0" smtClean="0">
                <a:solidFill>
                  <a:prstClr val="black"/>
                </a:solidFill>
              </a:rPr>
              <a:t>-College of Nursing– </a:t>
            </a:r>
            <a:r>
              <a:rPr lang="en-US" dirty="0" smtClean="0">
                <a:solidFill>
                  <a:prstClr val="black"/>
                </a:solidFill>
              </a:rPr>
              <a:t>Fundamentals of Nursing Department</a:t>
            </a:r>
            <a:endParaRPr lang="en-GB" dirty="0">
              <a:solidFill>
                <a:prstClr val="black"/>
              </a:solidFill>
            </a:endParaRPr>
          </a:p>
        </p:txBody>
      </p:sp>
      <p:sp>
        <p:nvSpPr>
          <p:cNvPr id="4" name="Rectangle 3">
            <a:extLst>
              <a:ext uri="{FF2B5EF4-FFF2-40B4-BE49-F238E27FC236}">
                <a16:creationId xmlns:a16="http://schemas.microsoft.com/office/drawing/2014/main" xmlns="" id="{702E2C65-E0F3-45BB-8F88-CFC719A32B9F}"/>
              </a:ext>
            </a:extLst>
          </p:cNvPr>
          <p:cNvSpPr/>
          <p:nvPr/>
        </p:nvSpPr>
        <p:spPr>
          <a:xfrm>
            <a:off x="9925878" y="6227212"/>
            <a:ext cx="1921917"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 name="مستطيل 1"/>
          <p:cNvSpPr/>
          <p:nvPr/>
        </p:nvSpPr>
        <p:spPr>
          <a:xfrm>
            <a:off x="304798" y="76284"/>
            <a:ext cx="11887201" cy="5601533"/>
          </a:xfrm>
          <a:prstGeom prst="rect">
            <a:avLst/>
          </a:prstGeom>
        </p:spPr>
        <p:txBody>
          <a:bodyPr wrap="square">
            <a:spAutoFit/>
          </a:bodyPr>
          <a:lstStyle/>
          <a:p>
            <a:endParaRPr lang="en-US" dirty="0" smtClean="0">
              <a:solidFill>
                <a:prstClr val="black"/>
              </a:solidFill>
              <a:latin typeface="Cambria" pitchFamily="18" charset="0"/>
            </a:endParaRPr>
          </a:p>
          <a:p>
            <a:pPr algn="ctr"/>
            <a:r>
              <a:rPr lang="en-US" sz="2800" b="1" u="sng" dirty="0" smtClean="0">
                <a:solidFill>
                  <a:prstClr val="black"/>
                </a:solidFill>
                <a:latin typeface="Cambria" pitchFamily="18" charset="0"/>
              </a:rPr>
              <a:t> </a:t>
            </a:r>
            <a:endParaRPr lang="en-US" sz="2800" b="1" u="sng" dirty="0">
              <a:solidFill>
                <a:prstClr val="black"/>
              </a:solidFill>
              <a:latin typeface="Cambria" pitchFamily="18" charset="0"/>
            </a:endParaRPr>
          </a:p>
          <a:p>
            <a:pPr marL="342900" indent="-342900">
              <a:buFont typeface="Wingdings" pitchFamily="2" charset="2"/>
              <a:buChar char="v"/>
            </a:pPr>
            <a:r>
              <a:rPr lang="en-US" sz="2400" dirty="0" smtClean="0">
                <a:solidFill>
                  <a:prstClr val="black"/>
                </a:solidFill>
                <a:latin typeface="Cambria" pitchFamily="18" charset="0"/>
              </a:rPr>
              <a:t>The </a:t>
            </a:r>
            <a:r>
              <a:rPr lang="en-US" sz="2400" dirty="0">
                <a:solidFill>
                  <a:prstClr val="black"/>
                </a:solidFill>
                <a:latin typeface="Cambria" pitchFamily="18" charset="0"/>
              </a:rPr>
              <a:t>patient’s history of major illnesses; previous surgeries; medication;  herbal supplements, alcohol, and tobacco is also obtained. </a:t>
            </a:r>
            <a:endParaRPr lang="en-US" sz="2400" dirty="0" smtClean="0">
              <a:solidFill>
                <a:prstClr val="black"/>
              </a:solidFill>
              <a:latin typeface="Cambria" pitchFamily="18" charset="0"/>
            </a:endParaRPr>
          </a:p>
          <a:p>
            <a:pPr marL="285750" indent="-285750">
              <a:buFont typeface="Wingdings" pitchFamily="2" charset="2"/>
              <a:buChar char="v"/>
            </a:pPr>
            <a:r>
              <a:rPr lang="en-US" sz="2400" dirty="0" smtClean="0">
                <a:solidFill>
                  <a:prstClr val="black"/>
                </a:solidFill>
                <a:latin typeface="Cambria" pitchFamily="18" charset="0"/>
              </a:rPr>
              <a:t>Particular </a:t>
            </a:r>
            <a:r>
              <a:rPr lang="en-US" sz="2400" dirty="0">
                <a:solidFill>
                  <a:prstClr val="black"/>
                </a:solidFill>
                <a:latin typeface="Cambria" pitchFamily="18" charset="0"/>
              </a:rPr>
              <a:t>attention is paid to blood glucose control in </a:t>
            </a:r>
            <a:r>
              <a:rPr lang="en-US" sz="2400" dirty="0" smtClean="0">
                <a:solidFill>
                  <a:prstClr val="black"/>
                </a:solidFill>
                <a:latin typeface="Cambria" pitchFamily="18" charset="0"/>
              </a:rPr>
              <a:t>patients with </a:t>
            </a:r>
            <a:r>
              <a:rPr lang="en-US" sz="2400" dirty="0">
                <a:solidFill>
                  <a:prstClr val="black"/>
                </a:solidFill>
                <a:latin typeface="Cambria" pitchFamily="18" charset="0"/>
              </a:rPr>
              <a:t>diabetes because there is a higher incidence of postoperative complications when glycemic control is poor</a:t>
            </a:r>
            <a:r>
              <a:rPr lang="en-US" sz="2400" dirty="0" smtClean="0">
                <a:solidFill>
                  <a:prstClr val="black"/>
                </a:solidFill>
                <a:latin typeface="Cambria" pitchFamily="18" charset="0"/>
              </a:rPr>
              <a:t>.</a:t>
            </a:r>
            <a:endParaRPr lang="en-US" sz="2400" dirty="0">
              <a:solidFill>
                <a:prstClr val="black"/>
              </a:solidFill>
              <a:latin typeface="Cambria" pitchFamily="18" charset="0"/>
            </a:endParaRPr>
          </a:p>
          <a:p>
            <a:pPr marL="285750" lvl="0" indent="-285750">
              <a:buFont typeface="Wingdings" pitchFamily="2" charset="2"/>
              <a:buChar char="v"/>
            </a:pPr>
            <a:r>
              <a:rPr lang="en-US" sz="2400" dirty="0">
                <a:solidFill>
                  <a:prstClr val="black"/>
                </a:solidFill>
                <a:latin typeface="Cambria" pitchFamily="18" charset="0"/>
              </a:rPr>
              <a:t>Patients and their families are given specific instructions. This includes information on how the patient should take or stop specific medications, including anticoagulant agents, antihypertensive medications, and medications that control diabetes.</a:t>
            </a:r>
          </a:p>
          <a:p>
            <a:pPr marL="285750" lvl="0" indent="-285750">
              <a:buFont typeface="Wingdings" pitchFamily="2" charset="2"/>
              <a:buChar char="v"/>
            </a:pPr>
            <a:r>
              <a:rPr lang="en-US" sz="2400" dirty="0">
                <a:solidFill>
                  <a:prstClr val="black"/>
                </a:solidFill>
                <a:latin typeface="Cambria" pitchFamily="18" charset="0"/>
              </a:rPr>
              <a:t> The patient is instructed to shower with an antiseptic solution such as </a:t>
            </a:r>
            <a:r>
              <a:rPr lang="en-US" sz="2400" dirty="0" err="1">
                <a:solidFill>
                  <a:prstClr val="black"/>
                </a:solidFill>
                <a:latin typeface="Cambria" pitchFamily="18" charset="0"/>
              </a:rPr>
              <a:t>chlorhexidine</a:t>
            </a:r>
            <a:r>
              <a:rPr lang="en-US" sz="2400" dirty="0">
                <a:solidFill>
                  <a:prstClr val="black"/>
                </a:solidFill>
                <a:latin typeface="Cambria" pitchFamily="18" charset="0"/>
              </a:rPr>
              <a:t> </a:t>
            </a:r>
            <a:r>
              <a:rPr lang="en-US" sz="2400" dirty="0" err="1">
                <a:solidFill>
                  <a:prstClr val="black"/>
                </a:solidFill>
                <a:latin typeface="Cambria" pitchFamily="18" charset="0"/>
              </a:rPr>
              <a:t>gluconate</a:t>
            </a:r>
            <a:r>
              <a:rPr lang="en-US" sz="2400" dirty="0">
                <a:solidFill>
                  <a:prstClr val="black"/>
                </a:solidFill>
                <a:latin typeface="Cambria" pitchFamily="18" charset="0"/>
              </a:rPr>
              <a:t>.</a:t>
            </a:r>
          </a:p>
          <a:p>
            <a:pPr marL="285750" lvl="0" indent="-285750">
              <a:buFont typeface="Wingdings" pitchFamily="2" charset="2"/>
              <a:buChar char="v"/>
            </a:pPr>
            <a:r>
              <a:rPr lang="en-US" sz="2400" dirty="0">
                <a:solidFill>
                  <a:prstClr val="black"/>
                </a:solidFill>
                <a:latin typeface="Cambria" pitchFamily="18" charset="0"/>
              </a:rPr>
              <a:t> Hair removal with an electric clipper rather than a razor is used when indicated. </a:t>
            </a:r>
          </a:p>
          <a:p>
            <a:pPr marL="285750" lvl="0" indent="-285750">
              <a:buFont typeface="Wingdings" pitchFamily="2" charset="2"/>
              <a:buChar char="v"/>
            </a:pPr>
            <a:r>
              <a:rPr lang="en-US" sz="2400" dirty="0">
                <a:solidFill>
                  <a:prstClr val="black"/>
                </a:solidFill>
                <a:latin typeface="Cambria" pitchFamily="18" charset="0"/>
              </a:rPr>
              <a:t>Explains deep breathing and coughing, the use of the incentive spirometer, and foot exercises, the nurse practices these procedures with the patient</a:t>
            </a:r>
            <a:r>
              <a:rPr lang="en-US" sz="2400" dirty="0" smtClean="0">
                <a:solidFill>
                  <a:prstClr val="black"/>
                </a:solidFill>
                <a:latin typeface="Cambria" pitchFamily="18" charset="0"/>
              </a:rPr>
              <a:t>.</a:t>
            </a:r>
            <a:endParaRPr lang="ar-IQ" sz="2400" dirty="0">
              <a:solidFill>
                <a:prstClr val="black"/>
              </a:solidFill>
              <a:latin typeface="Cambria" pitchFamily="18" charset="0"/>
            </a:endParaRPr>
          </a:p>
        </p:txBody>
      </p:sp>
    </p:spTree>
    <p:extLst>
      <p:ext uri="{BB962C8B-B14F-4D97-AF65-F5344CB8AC3E}">
        <p14:creationId xmlns:p14="http://schemas.microsoft.com/office/powerpoint/2010/main" val="3659616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111259" y="6227212"/>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t>University of </a:t>
            </a:r>
            <a:r>
              <a:rPr lang="en-GB" dirty="0" err="1" smtClean="0"/>
              <a:t>Basrah</a:t>
            </a:r>
            <a:r>
              <a:rPr lang="en-GB" dirty="0" smtClean="0"/>
              <a:t>-College of Nursing– </a:t>
            </a:r>
            <a:r>
              <a:rPr lang="en-US" dirty="0" smtClean="0"/>
              <a:t>Fundamentals of Nursing Department</a:t>
            </a:r>
            <a:endParaRPr lang="en-GB" dirty="0"/>
          </a:p>
        </p:txBody>
      </p:sp>
      <p:sp>
        <p:nvSpPr>
          <p:cNvPr id="4" name="Rectangle 3">
            <a:extLst>
              <a:ext uri="{FF2B5EF4-FFF2-40B4-BE49-F238E27FC236}">
                <a16:creationId xmlns:a16="http://schemas.microsoft.com/office/drawing/2014/main" xmlns="" id="{702E2C65-E0F3-45BB-8F88-CFC719A32B9F}"/>
              </a:ext>
            </a:extLst>
          </p:cNvPr>
          <p:cNvSpPr/>
          <p:nvPr/>
        </p:nvSpPr>
        <p:spPr>
          <a:xfrm>
            <a:off x="9925878" y="6227212"/>
            <a:ext cx="1921917"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مستطيل 1"/>
          <p:cNvSpPr/>
          <p:nvPr/>
        </p:nvSpPr>
        <p:spPr>
          <a:xfrm>
            <a:off x="484094" y="474345"/>
            <a:ext cx="11363701" cy="5201424"/>
          </a:xfrm>
          <a:prstGeom prst="rect">
            <a:avLst/>
          </a:prstGeom>
        </p:spPr>
        <p:txBody>
          <a:bodyPr wrap="square">
            <a:spAutoFit/>
          </a:bodyPr>
          <a:lstStyle/>
          <a:p>
            <a:pPr algn="ctr"/>
            <a:r>
              <a:rPr lang="en-US" sz="2400" b="1" dirty="0">
                <a:latin typeface="Cambria" pitchFamily="18" charset="0"/>
              </a:rPr>
              <a:t>Postoperative Nursing Management </a:t>
            </a:r>
            <a:endParaRPr lang="en-US" sz="2400" b="1" dirty="0" smtClean="0">
              <a:latin typeface="Cambria" pitchFamily="18" charset="0"/>
            </a:endParaRPr>
          </a:p>
          <a:p>
            <a:endParaRPr lang="en-US" sz="2000" dirty="0" smtClean="0">
              <a:latin typeface="Cambria" pitchFamily="18" charset="0"/>
            </a:endParaRPr>
          </a:p>
          <a:p>
            <a:r>
              <a:rPr lang="en-US" sz="2400" dirty="0" smtClean="0">
                <a:latin typeface="Cambria" pitchFamily="18" charset="0"/>
              </a:rPr>
              <a:t>Initial </a:t>
            </a:r>
            <a:r>
              <a:rPr lang="en-US" sz="2400" dirty="0">
                <a:latin typeface="Cambria" pitchFamily="18" charset="0"/>
              </a:rPr>
              <a:t>postoperative care focuses on achieving or maintaining hemodynamic stability and recovery from general anesthesia. Care may be provided in the </a:t>
            </a:r>
            <a:r>
              <a:rPr lang="en-US" sz="2400" dirty="0" smtClean="0">
                <a:latin typeface="Cambria" pitchFamily="18" charset="0"/>
              </a:rPr>
              <a:t>post anesthesia </a:t>
            </a:r>
            <a:r>
              <a:rPr lang="en-US" sz="2400" dirty="0">
                <a:latin typeface="Cambria" pitchFamily="18" charset="0"/>
              </a:rPr>
              <a:t>care unit (PACU) or ICU</a:t>
            </a:r>
            <a:r>
              <a:rPr lang="en-US" sz="2400" dirty="0" smtClean="0">
                <a:latin typeface="Cambria" pitchFamily="18" charset="0"/>
              </a:rPr>
              <a:t>.</a:t>
            </a:r>
          </a:p>
          <a:p>
            <a:endParaRPr lang="en-US" sz="2400" dirty="0">
              <a:latin typeface="Cambria" pitchFamily="18" charset="0"/>
            </a:endParaRPr>
          </a:p>
          <a:p>
            <a:r>
              <a:rPr lang="en-US" sz="2400" dirty="0" smtClean="0">
                <a:latin typeface="Cambria" pitchFamily="18" charset="0"/>
              </a:rPr>
              <a:t>Specific </a:t>
            </a:r>
            <a:r>
              <a:rPr lang="en-US" sz="2400" dirty="0">
                <a:latin typeface="Cambria" pitchFamily="18" charset="0"/>
              </a:rPr>
              <a:t>information about the surgical procedure and important factors about postoperative management are communicated by the surgical team and anesthesia personnel to the critical care or PACU nurse, who then assumes responsibility for the patient’s </a:t>
            </a:r>
            <a:r>
              <a:rPr lang="en-US" sz="2400" dirty="0" smtClean="0">
                <a:latin typeface="Cambria" pitchFamily="18" charset="0"/>
              </a:rPr>
              <a:t>care. </a:t>
            </a:r>
            <a:r>
              <a:rPr lang="en-US" sz="2400" dirty="0">
                <a:latin typeface="Cambria" pitchFamily="18" charset="0"/>
              </a:rPr>
              <a:t>After the patient’s cardiac status and respiratory status are stable, the patient is transferred to a surgical progressive care </a:t>
            </a:r>
            <a:r>
              <a:rPr lang="en-US" sz="2400" dirty="0" smtClean="0">
                <a:latin typeface="Cambria" pitchFamily="18" charset="0"/>
              </a:rPr>
              <a:t>unit. </a:t>
            </a:r>
            <a:r>
              <a:rPr lang="en-US" sz="2400" dirty="0">
                <a:latin typeface="Cambria" pitchFamily="18" charset="0"/>
              </a:rPr>
              <a:t>Care in both the ICU and progressive care unit focuses on monitoring of cardiopulmonary status, pain management, wound care, progressive activity, and nutrition. Education about medications and risk factor modification is emphasized. </a:t>
            </a:r>
            <a:endParaRPr lang="ar-IQ" sz="2400" dirty="0">
              <a:latin typeface="Cambria" pitchFamily="18" charset="0"/>
            </a:endParaRPr>
          </a:p>
        </p:txBody>
      </p:sp>
    </p:spTree>
    <p:extLst>
      <p:ext uri="{BB962C8B-B14F-4D97-AF65-F5344CB8AC3E}">
        <p14:creationId xmlns:p14="http://schemas.microsoft.com/office/powerpoint/2010/main" val="4061980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111259" y="6227212"/>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t>University of </a:t>
            </a:r>
            <a:r>
              <a:rPr lang="en-GB" dirty="0" err="1" smtClean="0"/>
              <a:t>Basrah</a:t>
            </a:r>
            <a:r>
              <a:rPr lang="en-GB" dirty="0" smtClean="0"/>
              <a:t>-College of Nursing– </a:t>
            </a:r>
            <a:r>
              <a:rPr lang="en-US" dirty="0" smtClean="0"/>
              <a:t>Fundamentals of Nursing Department</a:t>
            </a:r>
            <a:endParaRPr lang="en-GB" dirty="0"/>
          </a:p>
        </p:txBody>
      </p:sp>
      <p:sp>
        <p:nvSpPr>
          <p:cNvPr id="4" name="Rectangle 3">
            <a:extLst>
              <a:ext uri="{FF2B5EF4-FFF2-40B4-BE49-F238E27FC236}">
                <a16:creationId xmlns:a16="http://schemas.microsoft.com/office/drawing/2014/main" xmlns="" id="{702E2C65-E0F3-45BB-8F88-CFC719A32B9F}"/>
              </a:ext>
            </a:extLst>
          </p:cNvPr>
          <p:cNvSpPr/>
          <p:nvPr/>
        </p:nvSpPr>
        <p:spPr>
          <a:xfrm>
            <a:off x="9925878" y="6227212"/>
            <a:ext cx="1921917"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3"/>
          <p:cNvPicPr>
            <a:picLocks noChangeAspect="1"/>
          </p:cNvPicPr>
          <p:nvPr/>
        </p:nvPicPr>
        <p:blipFill>
          <a:blip r:embed="rId2"/>
          <a:stretch>
            <a:fillRect/>
          </a:stretch>
        </p:blipFill>
        <p:spPr>
          <a:xfrm>
            <a:off x="0" y="-63062"/>
            <a:ext cx="12192000" cy="6984124"/>
          </a:xfrm>
          <a:prstGeom prst="rect">
            <a:avLst/>
          </a:prstGeom>
        </p:spPr>
      </p:pic>
    </p:spTree>
    <p:extLst>
      <p:ext uri="{BB962C8B-B14F-4D97-AF65-F5344CB8AC3E}">
        <p14:creationId xmlns:p14="http://schemas.microsoft.com/office/powerpoint/2010/main" val="4061980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111259" y="6227212"/>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t>University of </a:t>
            </a:r>
            <a:r>
              <a:rPr lang="en-GB" dirty="0" err="1" smtClean="0"/>
              <a:t>Basrah</a:t>
            </a:r>
            <a:r>
              <a:rPr lang="en-GB" dirty="0" smtClean="0"/>
              <a:t>-College of Nursing– </a:t>
            </a:r>
            <a:r>
              <a:rPr lang="en-US" dirty="0" smtClean="0"/>
              <a:t>Fundamentals of Nursing Department</a:t>
            </a:r>
            <a:endParaRPr lang="en-GB" dirty="0"/>
          </a:p>
        </p:txBody>
      </p:sp>
      <p:sp>
        <p:nvSpPr>
          <p:cNvPr id="4" name="Rectangle 3">
            <a:extLst>
              <a:ext uri="{FF2B5EF4-FFF2-40B4-BE49-F238E27FC236}">
                <a16:creationId xmlns:a16="http://schemas.microsoft.com/office/drawing/2014/main" xmlns="" id="{702E2C65-E0F3-45BB-8F88-CFC719A32B9F}"/>
              </a:ext>
            </a:extLst>
          </p:cNvPr>
          <p:cNvSpPr/>
          <p:nvPr/>
        </p:nvSpPr>
        <p:spPr>
          <a:xfrm>
            <a:off x="9925878" y="6227212"/>
            <a:ext cx="1921917"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مستطيل 2"/>
          <p:cNvSpPr/>
          <p:nvPr/>
        </p:nvSpPr>
        <p:spPr>
          <a:xfrm>
            <a:off x="751986" y="1103636"/>
            <a:ext cx="10233211" cy="4524315"/>
          </a:xfrm>
          <a:prstGeom prst="rect">
            <a:avLst/>
          </a:prstGeom>
        </p:spPr>
        <p:txBody>
          <a:bodyPr wrap="square">
            <a:spAutoFit/>
          </a:bodyPr>
          <a:lstStyle/>
          <a:p>
            <a:endParaRPr lang="en-US" sz="3200" b="1" dirty="0" smtClean="0">
              <a:latin typeface="Cambria" pitchFamily="18" charset="0"/>
              <a:cs typeface="+mj-cs"/>
            </a:endParaRPr>
          </a:p>
          <a:p>
            <a:pPr lvl="0" algn="ctr"/>
            <a:r>
              <a:rPr lang="en-US" sz="3200" b="1" dirty="0">
                <a:solidFill>
                  <a:prstClr val="black"/>
                </a:solidFill>
                <a:latin typeface="Cambria" pitchFamily="18" charset="0"/>
              </a:rPr>
              <a:t>Coronary Artery Bypass Graft (CABG</a:t>
            </a:r>
            <a:r>
              <a:rPr lang="en-US" sz="3200" b="1" dirty="0" smtClean="0">
                <a:solidFill>
                  <a:prstClr val="black"/>
                </a:solidFill>
                <a:latin typeface="Cambria" pitchFamily="18" charset="0"/>
              </a:rPr>
              <a:t>)</a:t>
            </a:r>
          </a:p>
          <a:p>
            <a:pPr lvl="0" algn="ctr"/>
            <a:endParaRPr lang="en-US" sz="3200" b="1" dirty="0" smtClean="0">
              <a:solidFill>
                <a:prstClr val="black"/>
              </a:solidFill>
              <a:latin typeface="Cambria" pitchFamily="18" charset="0"/>
            </a:endParaRPr>
          </a:p>
          <a:p>
            <a:pPr lvl="0"/>
            <a:r>
              <a:rPr lang="en-US" sz="3200" b="1" u="sng" dirty="0" smtClean="0">
                <a:solidFill>
                  <a:prstClr val="black"/>
                </a:solidFill>
                <a:latin typeface="Cambria" pitchFamily="18" charset="0"/>
              </a:rPr>
              <a:t>Definition</a:t>
            </a:r>
          </a:p>
          <a:p>
            <a:pPr lvl="0"/>
            <a:endParaRPr lang="en-US" sz="3200" b="1" dirty="0">
              <a:latin typeface="Cambria" pitchFamily="18" charset="0"/>
              <a:cs typeface="+mj-cs"/>
            </a:endParaRPr>
          </a:p>
          <a:p>
            <a:r>
              <a:rPr lang="en-US" sz="3200" dirty="0">
                <a:latin typeface="Cambria" pitchFamily="18" charset="0"/>
                <a:cs typeface="+mj-cs"/>
              </a:rPr>
              <a:t>A</a:t>
            </a:r>
            <a:r>
              <a:rPr lang="en-US" sz="3200" dirty="0" smtClean="0">
                <a:latin typeface="Cambria" pitchFamily="18" charset="0"/>
                <a:cs typeface="+mj-cs"/>
              </a:rPr>
              <a:t> </a:t>
            </a:r>
            <a:r>
              <a:rPr lang="en-US" sz="3200" dirty="0">
                <a:latin typeface="Cambria" pitchFamily="18" charset="0"/>
                <a:cs typeface="+mj-cs"/>
              </a:rPr>
              <a:t>surgical procedure in which a blood vessel from another part of the body is grafted onto the occluded coronary artery below the occlusion in such a way that blood flow bypasses the blockage </a:t>
            </a:r>
            <a:endParaRPr lang="ar-IQ" sz="3200" dirty="0">
              <a:latin typeface="Cambria" pitchFamily="18" charset="0"/>
              <a:cs typeface="+mj-cs"/>
            </a:endParaRPr>
          </a:p>
        </p:txBody>
      </p:sp>
    </p:spTree>
    <p:extLst>
      <p:ext uri="{BB962C8B-B14F-4D97-AF65-F5344CB8AC3E}">
        <p14:creationId xmlns:p14="http://schemas.microsoft.com/office/powerpoint/2010/main" val="189583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111259" y="6227212"/>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t>University of </a:t>
            </a:r>
            <a:r>
              <a:rPr lang="en-GB" dirty="0" err="1" smtClean="0"/>
              <a:t>Basrah</a:t>
            </a:r>
            <a:r>
              <a:rPr lang="en-GB" dirty="0" smtClean="0"/>
              <a:t>-College of Nursing– </a:t>
            </a:r>
            <a:r>
              <a:rPr lang="en-US" dirty="0" smtClean="0"/>
              <a:t>Fundamentals of Nursing Department</a:t>
            </a:r>
            <a:endParaRPr lang="en-GB" dirty="0"/>
          </a:p>
        </p:txBody>
      </p:sp>
      <p:sp>
        <p:nvSpPr>
          <p:cNvPr id="4" name="Rectangle 3">
            <a:extLst>
              <a:ext uri="{FF2B5EF4-FFF2-40B4-BE49-F238E27FC236}">
                <a16:creationId xmlns:a16="http://schemas.microsoft.com/office/drawing/2014/main" xmlns="" id="{702E2C65-E0F3-45BB-8F88-CFC719A32B9F}"/>
              </a:ext>
            </a:extLst>
          </p:cNvPr>
          <p:cNvSpPr/>
          <p:nvPr/>
        </p:nvSpPr>
        <p:spPr>
          <a:xfrm>
            <a:off x="9925878" y="6227212"/>
            <a:ext cx="1921917"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مستطيل 1"/>
          <p:cNvSpPr/>
          <p:nvPr/>
        </p:nvSpPr>
        <p:spPr>
          <a:xfrm>
            <a:off x="551330" y="1683167"/>
            <a:ext cx="11074596" cy="3539430"/>
          </a:xfrm>
          <a:prstGeom prst="rect">
            <a:avLst/>
          </a:prstGeom>
        </p:spPr>
        <p:txBody>
          <a:bodyPr wrap="square">
            <a:spAutoFit/>
          </a:bodyPr>
          <a:lstStyle/>
          <a:p>
            <a:pPr marL="457200" indent="-457200" algn="just">
              <a:buFont typeface="Wingdings" pitchFamily="2" charset="2"/>
              <a:buChar char="v"/>
            </a:pPr>
            <a:r>
              <a:rPr lang="en-US" sz="2800" dirty="0">
                <a:latin typeface="Cambria" pitchFamily="18" charset="0"/>
                <a:cs typeface="+mj-cs"/>
              </a:rPr>
              <a:t>CABG is performed less frequently in women c</a:t>
            </a:r>
            <a:r>
              <a:rPr lang="en-US" sz="2800" dirty="0" smtClean="0">
                <a:latin typeface="Cambria" pitchFamily="18" charset="0"/>
                <a:cs typeface="+mj-cs"/>
              </a:rPr>
              <a:t>ompared </a:t>
            </a:r>
            <a:r>
              <a:rPr lang="en-US" sz="2800" dirty="0">
                <a:latin typeface="Cambria" pitchFamily="18" charset="0"/>
                <a:cs typeface="+mj-cs"/>
              </a:rPr>
              <a:t>with men, women referred for this surgery tend to be older and have more comorbidities such as diabetes. In addition, they have a higher risk of surgical complications and increased </a:t>
            </a:r>
            <a:r>
              <a:rPr lang="en-US" sz="2800" dirty="0" smtClean="0">
                <a:latin typeface="Cambria" pitchFamily="18" charset="0"/>
                <a:cs typeface="+mj-cs"/>
              </a:rPr>
              <a:t>mortality. </a:t>
            </a:r>
            <a:r>
              <a:rPr lang="en-US" sz="2800" dirty="0">
                <a:latin typeface="Cambria" pitchFamily="18" charset="0"/>
                <a:cs typeface="+mj-cs"/>
              </a:rPr>
              <a:t>Although some women have good </a:t>
            </a:r>
            <a:r>
              <a:rPr lang="en-US" sz="2800" dirty="0" smtClean="0">
                <a:latin typeface="Cambria" pitchFamily="18" charset="0"/>
                <a:cs typeface="+mj-cs"/>
              </a:rPr>
              <a:t>outcomes following </a:t>
            </a:r>
            <a:r>
              <a:rPr lang="en-US" sz="2800" dirty="0">
                <a:latin typeface="Cambria" pitchFamily="18" charset="0"/>
                <a:cs typeface="+mj-cs"/>
              </a:rPr>
              <a:t>CABG, men generally have a better rate of </a:t>
            </a:r>
            <a:r>
              <a:rPr lang="en-US" sz="2800" dirty="0" smtClean="0">
                <a:latin typeface="Cambria" pitchFamily="18" charset="0"/>
                <a:cs typeface="+mj-cs"/>
              </a:rPr>
              <a:t>graft patency </a:t>
            </a:r>
            <a:r>
              <a:rPr lang="en-US" sz="2800" dirty="0">
                <a:latin typeface="Cambria" pitchFamily="18" charset="0"/>
                <a:cs typeface="+mj-cs"/>
              </a:rPr>
              <a:t>and symptom relief. </a:t>
            </a:r>
            <a:endParaRPr lang="ar-IQ" sz="2800" dirty="0">
              <a:latin typeface="Cambria" pitchFamily="18" charset="0"/>
              <a:cs typeface="+mj-cs"/>
            </a:endParaRPr>
          </a:p>
          <a:p>
            <a:pPr marL="457200" indent="-457200" algn="just">
              <a:buFont typeface="Wingdings" pitchFamily="2" charset="2"/>
              <a:buChar char="Ø"/>
            </a:pPr>
            <a:endParaRPr lang="en-US" sz="2800" dirty="0">
              <a:latin typeface="Cambria" pitchFamily="18" charset="0"/>
              <a:cs typeface="+mj-cs"/>
            </a:endParaRPr>
          </a:p>
          <a:p>
            <a:pPr algn="just"/>
            <a:r>
              <a:rPr lang="en-US" sz="2800" dirty="0" smtClean="0">
                <a:latin typeface="Cambria" pitchFamily="18" charset="0"/>
                <a:cs typeface="+mj-cs"/>
              </a:rPr>
              <a:t>      </a:t>
            </a:r>
            <a:endParaRPr lang="ar-IQ" sz="2800" dirty="0">
              <a:latin typeface="Cambria" pitchFamily="18" charset="0"/>
              <a:cs typeface="+mj-cs"/>
            </a:endParaRPr>
          </a:p>
        </p:txBody>
      </p:sp>
    </p:spTree>
    <p:extLst>
      <p:ext uri="{BB962C8B-B14F-4D97-AF65-F5344CB8AC3E}">
        <p14:creationId xmlns:p14="http://schemas.microsoft.com/office/powerpoint/2010/main" val="4061980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111259" y="6227212"/>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t>University of </a:t>
            </a:r>
            <a:r>
              <a:rPr lang="en-GB" dirty="0" err="1" smtClean="0"/>
              <a:t>Basrah</a:t>
            </a:r>
            <a:r>
              <a:rPr lang="en-GB" dirty="0" smtClean="0"/>
              <a:t>-College of Nursing– </a:t>
            </a:r>
            <a:r>
              <a:rPr lang="en-US" dirty="0" smtClean="0"/>
              <a:t>Fundamentals of Nursing Department</a:t>
            </a:r>
            <a:endParaRPr lang="en-GB" dirty="0"/>
          </a:p>
        </p:txBody>
      </p:sp>
      <p:sp>
        <p:nvSpPr>
          <p:cNvPr id="4" name="Rectangle 3">
            <a:extLst>
              <a:ext uri="{FF2B5EF4-FFF2-40B4-BE49-F238E27FC236}">
                <a16:creationId xmlns:a16="http://schemas.microsoft.com/office/drawing/2014/main" xmlns="" id="{702E2C65-E0F3-45BB-8F88-CFC719A32B9F}"/>
              </a:ext>
            </a:extLst>
          </p:cNvPr>
          <p:cNvSpPr/>
          <p:nvPr/>
        </p:nvSpPr>
        <p:spPr>
          <a:xfrm>
            <a:off x="9925878" y="6227212"/>
            <a:ext cx="1921917"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مستطيل 1"/>
          <p:cNvSpPr/>
          <p:nvPr/>
        </p:nvSpPr>
        <p:spPr>
          <a:xfrm>
            <a:off x="284825" y="0"/>
            <a:ext cx="11780175" cy="5447645"/>
          </a:xfrm>
          <a:prstGeom prst="rect">
            <a:avLst/>
          </a:prstGeom>
        </p:spPr>
        <p:txBody>
          <a:bodyPr wrap="square">
            <a:spAutoFit/>
          </a:bodyPr>
          <a:lstStyle/>
          <a:p>
            <a:pPr marL="457200" indent="-457200">
              <a:buFont typeface="Wingdings" pitchFamily="2" charset="2"/>
              <a:buChar char="v"/>
            </a:pPr>
            <a:endParaRPr lang="en-US" sz="2800" dirty="0" smtClean="0">
              <a:latin typeface="Cambria" pitchFamily="18" charset="0"/>
              <a:cs typeface="+mj-cs"/>
            </a:endParaRPr>
          </a:p>
          <a:p>
            <a:pPr marL="457200" indent="-457200">
              <a:buFont typeface="Wingdings" pitchFamily="2" charset="2"/>
              <a:buChar char="v"/>
            </a:pPr>
            <a:r>
              <a:rPr lang="en-US" sz="2400" dirty="0">
                <a:latin typeface="Cambria" pitchFamily="18" charset="0"/>
                <a:cs typeface="+mj-cs"/>
              </a:rPr>
              <a:t>T</a:t>
            </a:r>
            <a:r>
              <a:rPr lang="en-US" sz="2400" dirty="0" smtClean="0">
                <a:latin typeface="Cambria" pitchFamily="18" charset="0"/>
                <a:cs typeface="+mj-cs"/>
              </a:rPr>
              <a:t>he </a:t>
            </a:r>
            <a:r>
              <a:rPr lang="en-US" sz="2400" dirty="0">
                <a:latin typeface="Cambria" pitchFamily="18" charset="0"/>
                <a:cs typeface="+mj-cs"/>
              </a:rPr>
              <a:t>coronary arteries to be bypassed must have at least a 70% occlusion, or at least a 50% occlusion if in the left main coronary </a:t>
            </a:r>
            <a:r>
              <a:rPr lang="en-US" sz="2400" dirty="0" smtClean="0">
                <a:latin typeface="Cambria" pitchFamily="18" charset="0"/>
                <a:cs typeface="+mj-cs"/>
              </a:rPr>
              <a:t>artery. If </a:t>
            </a:r>
            <a:r>
              <a:rPr lang="en-US" sz="2400" dirty="0">
                <a:latin typeface="Cambria" pitchFamily="18" charset="0"/>
                <a:cs typeface="+mj-cs"/>
              </a:rPr>
              <a:t>significant blockage is not present, flow through the artery will compete with flow through the bypass, and circulation to the ischemic area of myocardium may not improve</a:t>
            </a:r>
            <a:r>
              <a:rPr lang="en-US" sz="2400" dirty="0" smtClean="0">
                <a:latin typeface="Cambria" pitchFamily="18" charset="0"/>
                <a:cs typeface="+mj-cs"/>
              </a:rPr>
              <a:t>.</a:t>
            </a:r>
          </a:p>
          <a:p>
            <a:pPr marL="457200" indent="-457200">
              <a:buFont typeface="Wingdings" pitchFamily="2" charset="2"/>
              <a:buChar char="v"/>
            </a:pPr>
            <a:endParaRPr lang="en-US" sz="2800" dirty="0">
              <a:latin typeface="Cambria" pitchFamily="18" charset="0"/>
              <a:cs typeface="+mj-cs"/>
            </a:endParaRPr>
          </a:p>
          <a:p>
            <a:r>
              <a:rPr lang="en-US" sz="2800" dirty="0" smtClean="0">
                <a:latin typeface="Cambria" pitchFamily="18" charset="0"/>
                <a:cs typeface="+mj-cs"/>
              </a:rPr>
              <a:t> </a:t>
            </a:r>
          </a:p>
          <a:p>
            <a:pPr marL="457200" indent="-457200">
              <a:buFont typeface="Wingdings" pitchFamily="2" charset="2"/>
              <a:buChar char="v"/>
            </a:pPr>
            <a:endParaRPr lang="en-US" sz="2800" dirty="0">
              <a:latin typeface="Cambria" pitchFamily="18" charset="0"/>
              <a:cs typeface="+mj-cs"/>
            </a:endParaRPr>
          </a:p>
          <a:p>
            <a:pPr marL="457200" indent="-457200">
              <a:buFont typeface="Wingdings" pitchFamily="2" charset="2"/>
              <a:buChar char="v"/>
            </a:pPr>
            <a:endParaRPr lang="en-US" sz="2800" dirty="0">
              <a:latin typeface="Cambria" pitchFamily="18" charset="0"/>
              <a:cs typeface="+mj-cs"/>
            </a:endParaRPr>
          </a:p>
          <a:p>
            <a:pPr marL="457200" indent="-457200">
              <a:buFont typeface="Wingdings" pitchFamily="2" charset="2"/>
              <a:buChar char="v"/>
            </a:pPr>
            <a:r>
              <a:rPr lang="en-US" sz="2800" dirty="0" smtClean="0">
                <a:latin typeface="Cambria" pitchFamily="18" charset="0"/>
                <a:cs typeface="+mj-cs"/>
              </a:rPr>
              <a:t>Arterial </a:t>
            </a:r>
            <a:r>
              <a:rPr lang="en-US" sz="2800" dirty="0">
                <a:latin typeface="Cambria" pitchFamily="18" charset="0"/>
                <a:cs typeface="+mj-cs"/>
              </a:rPr>
              <a:t>grafts are preferred </a:t>
            </a:r>
            <a:r>
              <a:rPr lang="en-US" sz="2800" dirty="0" smtClean="0">
                <a:latin typeface="Cambria" pitchFamily="18" charset="0"/>
                <a:cs typeface="+mj-cs"/>
              </a:rPr>
              <a:t>to</a:t>
            </a:r>
          </a:p>
          <a:p>
            <a:r>
              <a:rPr lang="en-US" sz="2800" dirty="0" smtClean="0">
                <a:latin typeface="Cambria" pitchFamily="18" charset="0"/>
                <a:cs typeface="+mj-cs"/>
              </a:rPr>
              <a:t> </a:t>
            </a:r>
            <a:r>
              <a:rPr lang="en-US" sz="2800" dirty="0">
                <a:latin typeface="Cambria" pitchFamily="18" charset="0"/>
                <a:cs typeface="+mj-cs"/>
              </a:rPr>
              <a:t>venous grafts because </a:t>
            </a:r>
            <a:r>
              <a:rPr lang="en-US" sz="2800" dirty="0" smtClean="0">
                <a:latin typeface="Cambria" pitchFamily="18" charset="0"/>
                <a:cs typeface="+mj-cs"/>
              </a:rPr>
              <a:t>they</a:t>
            </a:r>
          </a:p>
          <a:p>
            <a:r>
              <a:rPr lang="en-US" sz="2800" dirty="0" smtClean="0">
                <a:latin typeface="Cambria" pitchFamily="18" charset="0"/>
                <a:cs typeface="+mj-cs"/>
              </a:rPr>
              <a:t> </a:t>
            </a:r>
            <a:r>
              <a:rPr lang="en-US" sz="2800" dirty="0">
                <a:latin typeface="Cambria" pitchFamily="18" charset="0"/>
                <a:cs typeface="+mj-cs"/>
              </a:rPr>
              <a:t>do not develop atherosclerotic </a:t>
            </a:r>
            <a:endParaRPr lang="en-US" sz="2800" dirty="0" smtClean="0">
              <a:latin typeface="Cambria" pitchFamily="18" charset="0"/>
              <a:cs typeface="+mj-cs"/>
            </a:endParaRPr>
          </a:p>
          <a:p>
            <a:r>
              <a:rPr lang="en-US" sz="2800" dirty="0" smtClean="0">
                <a:latin typeface="Cambria" pitchFamily="18" charset="0"/>
                <a:cs typeface="+mj-cs"/>
              </a:rPr>
              <a:t>changes </a:t>
            </a:r>
            <a:r>
              <a:rPr lang="en-US" sz="2800" dirty="0">
                <a:latin typeface="Cambria" pitchFamily="18" charset="0"/>
                <a:cs typeface="+mj-cs"/>
              </a:rPr>
              <a:t>as quickly and remain patent </a:t>
            </a:r>
            <a:r>
              <a:rPr lang="en-US" sz="2800" dirty="0" smtClean="0">
                <a:latin typeface="Cambria" pitchFamily="18" charset="0"/>
                <a:cs typeface="+mj-cs"/>
              </a:rPr>
              <a:t>longer</a:t>
            </a:r>
            <a:r>
              <a:rPr lang="en-US" sz="2800" dirty="0" smtClean="0">
                <a:latin typeface="Cambria" pitchFamily="18" charset="0"/>
                <a:cs typeface="+mj-cs"/>
              </a:rPr>
              <a:t>.</a:t>
            </a:r>
            <a:endParaRPr lang="en-US" sz="2800" dirty="0">
              <a:latin typeface="Cambria" pitchFamily="18" charset="0"/>
              <a:cs typeface="+mj-cs"/>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592" y="1930400"/>
            <a:ext cx="5651500" cy="3035299"/>
          </a:xfrm>
          <a:prstGeom prst="rect">
            <a:avLst/>
          </a:prstGeom>
        </p:spPr>
      </p:pic>
    </p:spTree>
    <p:extLst>
      <p:ext uri="{BB962C8B-B14F-4D97-AF65-F5344CB8AC3E}">
        <p14:creationId xmlns:p14="http://schemas.microsoft.com/office/powerpoint/2010/main" val="4061980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111259" y="6227212"/>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t>University of </a:t>
            </a:r>
            <a:r>
              <a:rPr lang="en-GB" dirty="0" err="1" smtClean="0"/>
              <a:t>Basrah</a:t>
            </a:r>
            <a:r>
              <a:rPr lang="en-GB" dirty="0" smtClean="0"/>
              <a:t>-College of Nursing– </a:t>
            </a:r>
            <a:r>
              <a:rPr lang="en-US" dirty="0" smtClean="0"/>
              <a:t>Fundamentals of Nursing Department</a:t>
            </a:r>
            <a:endParaRPr lang="en-GB" dirty="0"/>
          </a:p>
        </p:txBody>
      </p:sp>
      <p:sp>
        <p:nvSpPr>
          <p:cNvPr id="4" name="Rectangle 3">
            <a:extLst>
              <a:ext uri="{FF2B5EF4-FFF2-40B4-BE49-F238E27FC236}">
                <a16:creationId xmlns:a16="http://schemas.microsoft.com/office/drawing/2014/main" xmlns="" id="{702E2C65-E0F3-45BB-8F88-CFC719A32B9F}"/>
              </a:ext>
            </a:extLst>
          </p:cNvPr>
          <p:cNvSpPr/>
          <p:nvPr/>
        </p:nvSpPr>
        <p:spPr>
          <a:xfrm>
            <a:off x="9925878" y="6227212"/>
            <a:ext cx="1921917"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مستطيل 1"/>
          <p:cNvSpPr/>
          <p:nvPr/>
        </p:nvSpPr>
        <p:spPr>
          <a:xfrm>
            <a:off x="205388" y="8288"/>
            <a:ext cx="11326408" cy="6001643"/>
          </a:xfrm>
          <a:prstGeom prst="rect">
            <a:avLst/>
          </a:prstGeom>
        </p:spPr>
        <p:txBody>
          <a:bodyPr wrap="square">
            <a:spAutoFit/>
          </a:bodyPr>
          <a:lstStyle/>
          <a:p>
            <a:pPr marL="342900" indent="-342900">
              <a:buFont typeface="Wingdings" pitchFamily="2" charset="2"/>
              <a:buChar char="v"/>
            </a:pPr>
            <a:r>
              <a:rPr lang="en-US" sz="2400" dirty="0">
                <a:latin typeface="Cambria" pitchFamily="18" charset="0"/>
                <a:cs typeface="+mj-cs"/>
              </a:rPr>
              <a:t>A vein commonly used for CABG is the greater </a:t>
            </a:r>
            <a:endParaRPr lang="en-US" sz="2400" dirty="0" smtClean="0">
              <a:latin typeface="Cambria" pitchFamily="18" charset="0"/>
              <a:cs typeface="+mj-cs"/>
            </a:endParaRPr>
          </a:p>
          <a:p>
            <a:r>
              <a:rPr lang="en-US" sz="2400" dirty="0">
                <a:latin typeface="Cambria" pitchFamily="18" charset="0"/>
                <a:cs typeface="+mj-cs"/>
              </a:rPr>
              <a:t>saphenous </a:t>
            </a:r>
            <a:r>
              <a:rPr lang="en-US" sz="2400" dirty="0" smtClean="0">
                <a:latin typeface="Cambria" pitchFamily="18" charset="0"/>
                <a:cs typeface="+mj-cs"/>
              </a:rPr>
              <a:t>vein followed </a:t>
            </a:r>
            <a:r>
              <a:rPr lang="en-US" sz="2400" dirty="0">
                <a:latin typeface="Cambria" pitchFamily="18" charset="0"/>
                <a:cs typeface="+mj-cs"/>
              </a:rPr>
              <a:t>by the lesser saphenous.</a:t>
            </a:r>
          </a:p>
          <a:p>
            <a:r>
              <a:rPr lang="en-US" sz="2400" dirty="0">
                <a:latin typeface="Cambria" pitchFamily="18" charset="0"/>
                <a:cs typeface="+mj-cs"/>
              </a:rPr>
              <a:t> The vein is removed from the leg and </a:t>
            </a:r>
          </a:p>
          <a:p>
            <a:r>
              <a:rPr lang="en-US" sz="2400" dirty="0">
                <a:latin typeface="Cambria" pitchFamily="18" charset="0"/>
                <a:cs typeface="+mj-cs"/>
              </a:rPr>
              <a:t>grafted to the ascending aorta </a:t>
            </a:r>
          </a:p>
          <a:p>
            <a:r>
              <a:rPr lang="en-US" sz="2400" dirty="0">
                <a:latin typeface="Cambria" pitchFamily="18" charset="0"/>
                <a:cs typeface="+mj-cs"/>
              </a:rPr>
              <a:t>and to the coronary artery distal to the lesion.</a:t>
            </a:r>
          </a:p>
          <a:p>
            <a:endParaRPr lang="en-US" sz="2400" dirty="0" smtClean="0">
              <a:latin typeface="Cambria" pitchFamily="18" charset="0"/>
              <a:cs typeface="+mj-cs"/>
            </a:endParaRPr>
          </a:p>
          <a:p>
            <a:pPr marL="342900" indent="-342900">
              <a:buFont typeface="Wingdings" pitchFamily="2" charset="2"/>
              <a:buChar char="v"/>
            </a:pPr>
            <a:endParaRPr lang="en-US" sz="2400" dirty="0">
              <a:latin typeface="Cambria" pitchFamily="18" charset="0"/>
              <a:cs typeface="+mj-cs"/>
            </a:endParaRPr>
          </a:p>
          <a:p>
            <a:endParaRPr lang="en-US" sz="2400" dirty="0">
              <a:latin typeface="Cambria" pitchFamily="18" charset="0"/>
              <a:cs typeface="+mj-cs"/>
            </a:endParaRPr>
          </a:p>
          <a:p>
            <a:endParaRPr lang="en-US" sz="2400" dirty="0" smtClean="0">
              <a:latin typeface="Cambria" pitchFamily="18" charset="0"/>
              <a:cs typeface="+mj-cs"/>
            </a:endParaRPr>
          </a:p>
          <a:p>
            <a:pPr marL="342900" indent="-342900">
              <a:buFont typeface="Wingdings" pitchFamily="2" charset="2"/>
              <a:buChar char="v"/>
            </a:pPr>
            <a:r>
              <a:rPr lang="en-US" sz="2400" dirty="0" smtClean="0">
                <a:latin typeface="Cambria" pitchFamily="18" charset="0"/>
                <a:cs typeface="+mj-cs"/>
              </a:rPr>
              <a:t> </a:t>
            </a:r>
            <a:r>
              <a:rPr lang="en-US" sz="2400" dirty="0">
                <a:latin typeface="Cambria" pitchFamily="18" charset="0"/>
                <a:cs typeface="+mj-cs"/>
              </a:rPr>
              <a:t>Traditionally, a skin incision was made over the length of vein segment, but new techniques allow small leg incisions. </a:t>
            </a:r>
            <a:r>
              <a:rPr lang="en-US" sz="2400" dirty="0" smtClean="0">
                <a:latin typeface="Cambria" pitchFamily="18" charset="0"/>
                <a:cs typeface="+mj-cs"/>
              </a:rPr>
              <a:t>Lower </a:t>
            </a:r>
            <a:r>
              <a:rPr lang="en-US" sz="2400" dirty="0">
                <a:latin typeface="Cambria" pitchFamily="18" charset="0"/>
                <a:cs typeface="+mj-cs"/>
              </a:rPr>
              <a:t>extremity edema continues to be a common adverse effect of vein removal. </a:t>
            </a:r>
          </a:p>
          <a:p>
            <a:endParaRPr lang="en-US" sz="2400" dirty="0" smtClean="0">
              <a:latin typeface="Cambria" pitchFamily="18" charset="0"/>
              <a:cs typeface="+mj-cs"/>
            </a:endParaRPr>
          </a:p>
          <a:p>
            <a:pPr marL="342900" indent="-342900">
              <a:buFont typeface="Wingdings" pitchFamily="2" charset="2"/>
              <a:buChar char="v"/>
            </a:pPr>
            <a:r>
              <a:rPr lang="en-US" sz="2400" dirty="0" smtClean="0">
                <a:latin typeface="Cambria" pitchFamily="18" charset="0"/>
                <a:cs typeface="+mj-cs"/>
              </a:rPr>
              <a:t>The </a:t>
            </a:r>
            <a:r>
              <a:rPr lang="en-US" sz="2400" dirty="0">
                <a:latin typeface="Cambria" pitchFamily="18" charset="0"/>
                <a:cs typeface="+mj-cs"/>
              </a:rPr>
              <a:t>degree of edema varies and usually diminishes over time. The patency of vein grafts can be limited. Within 5 to 10 years, atherosclerotic changes often develop in saphenous vein grafts. </a:t>
            </a:r>
            <a:endParaRPr lang="ar-IQ" sz="2400" dirty="0">
              <a:latin typeface="Cambria" pitchFamily="18" charset="0"/>
              <a:cs typeface="+mj-cs"/>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301" y="215901"/>
            <a:ext cx="4780626" cy="3160712"/>
          </a:xfrm>
          <a:prstGeom prst="rect">
            <a:avLst/>
          </a:prstGeom>
        </p:spPr>
      </p:pic>
    </p:spTree>
    <p:extLst>
      <p:ext uri="{BB962C8B-B14F-4D97-AF65-F5344CB8AC3E}">
        <p14:creationId xmlns:p14="http://schemas.microsoft.com/office/powerpoint/2010/main" val="4061980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111259" y="6227212"/>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t>University of </a:t>
            </a:r>
            <a:r>
              <a:rPr lang="en-GB" dirty="0" err="1" smtClean="0"/>
              <a:t>Basrah</a:t>
            </a:r>
            <a:r>
              <a:rPr lang="en-GB" dirty="0" smtClean="0"/>
              <a:t>-College of Nursing– </a:t>
            </a:r>
            <a:r>
              <a:rPr lang="en-US" dirty="0" smtClean="0"/>
              <a:t>Fundamentals of Nursing Department</a:t>
            </a:r>
            <a:endParaRPr lang="en-GB" dirty="0"/>
          </a:p>
        </p:txBody>
      </p:sp>
      <p:sp>
        <p:nvSpPr>
          <p:cNvPr id="4" name="Rectangle 3">
            <a:extLst>
              <a:ext uri="{FF2B5EF4-FFF2-40B4-BE49-F238E27FC236}">
                <a16:creationId xmlns:a16="http://schemas.microsoft.com/office/drawing/2014/main" xmlns="" id="{702E2C65-E0F3-45BB-8F88-CFC719A32B9F}"/>
              </a:ext>
            </a:extLst>
          </p:cNvPr>
          <p:cNvSpPr/>
          <p:nvPr/>
        </p:nvSpPr>
        <p:spPr>
          <a:xfrm>
            <a:off x="9925878" y="6227212"/>
            <a:ext cx="1921917"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مستطيل 1"/>
          <p:cNvSpPr/>
          <p:nvPr/>
        </p:nvSpPr>
        <p:spPr>
          <a:xfrm>
            <a:off x="524435" y="983483"/>
            <a:ext cx="10932459" cy="4524315"/>
          </a:xfrm>
          <a:prstGeom prst="rect">
            <a:avLst/>
          </a:prstGeom>
        </p:spPr>
        <p:txBody>
          <a:bodyPr wrap="square">
            <a:spAutoFit/>
          </a:bodyPr>
          <a:lstStyle/>
          <a:p>
            <a:pPr algn="ctr"/>
            <a:r>
              <a:rPr lang="en-US" sz="3200" b="1" u="sng" dirty="0">
                <a:latin typeface="Cambria" pitchFamily="18" charset="0"/>
                <a:cs typeface="+mj-cs"/>
              </a:rPr>
              <a:t> </a:t>
            </a:r>
            <a:r>
              <a:rPr lang="en-US" sz="3200" b="1" u="sng" dirty="0" smtClean="0">
                <a:latin typeface="Cambria" pitchFamily="18" charset="0"/>
                <a:cs typeface="+mj-cs"/>
              </a:rPr>
              <a:t>Major </a:t>
            </a:r>
            <a:r>
              <a:rPr lang="en-US" sz="3200" b="1" u="sng" dirty="0">
                <a:latin typeface="Cambria" pitchFamily="18" charset="0"/>
                <a:cs typeface="+mj-cs"/>
              </a:rPr>
              <a:t>indications for </a:t>
            </a:r>
            <a:r>
              <a:rPr lang="en-US" sz="3200" b="1" u="sng" dirty="0" smtClean="0">
                <a:latin typeface="Cambria" pitchFamily="18" charset="0"/>
                <a:cs typeface="+mj-cs"/>
              </a:rPr>
              <a:t>CABG</a:t>
            </a:r>
          </a:p>
          <a:p>
            <a:endParaRPr lang="en-US" sz="3200" b="1" u="sng" dirty="0" smtClean="0">
              <a:latin typeface="Cambria" pitchFamily="18" charset="0"/>
              <a:cs typeface="+mj-cs"/>
            </a:endParaRPr>
          </a:p>
          <a:p>
            <a:pPr marL="457200" indent="-457200">
              <a:buFont typeface="Wingdings" pitchFamily="2" charset="2"/>
              <a:buChar char="Ø"/>
            </a:pPr>
            <a:r>
              <a:rPr lang="en-US" sz="3200" dirty="0" smtClean="0">
                <a:latin typeface="Cambria" pitchFamily="18" charset="0"/>
                <a:cs typeface="+mj-cs"/>
              </a:rPr>
              <a:t>Alleviation </a:t>
            </a:r>
            <a:r>
              <a:rPr lang="en-US" sz="3200" dirty="0">
                <a:latin typeface="Cambria" pitchFamily="18" charset="0"/>
                <a:cs typeface="+mj-cs"/>
              </a:rPr>
              <a:t>of angina that cannot be controlled with medication or </a:t>
            </a:r>
            <a:r>
              <a:rPr lang="en-US" sz="3200" dirty="0" smtClean="0">
                <a:latin typeface="Cambria" pitchFamily="18" charset="0"/>
                <a:cs typeface="+mj-cs"/>
              </a:rPr>
              <a:t>PCI</a:t>
            </a:r>
          </a:p>
          <a:p>
            <a:pPr marL="457200" indent="-457200">
              <a:buFont typeface="Wingdings" pitchFamily="2" charset="2"/>
              <a:buChar char="Ø"/>
            </a:pPr>
            <a:r>
              <a:rPr lang="en-US" sz="3200" dirty="0" smtClean="0">
                <a:latin typeface="Cambria" pitchFamily="18" charset="0"/>
                <a:cs typeface="+mj-cs"/>
              </a:rPr>
              <a:t> </a:t>
            </a:r>
            <a:r>
              <a:rPr lang="en-US" sz="3200" dirty="0">
                <a:latin typeface="Cambria" pitchFamily="18" charset="0"/>
                <a:cs typeface="+mj-cs"/>
              </a:rPr>
              <a:t>Treatment for left main coronary artery stenosis or </a:t>
            </a:r>
            <a:r>
              <a:rPr lang="en-US" sz="3200" dirty="0" smtClean="0">
                <a:latin typeface="Cambria" pitchFamily="18" charset="0"/>
                <a:cs typeface="+mj-cs"/>
              </a:rPr>
              <a:t>multi-vessel </a:t>
            </a:r>
            <a:r>
              <a:rPr lang="en-US" sz="3200" dirty="0">
                <a:latin typeface="Cambria" pitchFamily="18" charset="0"/>
                <a:cs typeface="+mj-cs"/>
              </a:rPr>
              <a:t>CAD </a:t>
            </a:r>
            <a:endParaRPr lang="en-US" sz="3200" dirty="0" smtClean="0">
              <a:latin typeface="Cambria" pitchFamily="18" charset="0"/>
              <a:cs typeface="+mj-cs"/>
            </a:endParaRPr>
          </a:p>
          <a:p>
            <a:pPr marL="457200" indent="-457200">
              <a:buFont typeface="Wingdings" pitchFamily="2" charset="2"/>
              <a:buChar char="Ø"/>
            </a:pPr>
            <a:r>
              <a:rPr lang="en-US" sz="3200" dirty="0" smtClean="0">
                <a:latin typeface="Cambria" pitchFamily="18" charset="0"/>
                <a:cs typeface="+mj-cs"/>
              </a:rPr>
              <a:t>Prevention </a:t>
            </a:r>
            <a:r>
              <a:rPr lang="en-US" sz="3200" dirty="0">
                <a:latin typeface="Cambria" pitchFamily="18" charset="0"/>
                <a:cs typeface="+mj-cs"/>
              </a:rPr>
              <a:t>of and treatment for MI, dysrhythmias, or heart </a:t>
            </a:r>
            <a:r>
              <a:rPr lang="en-US" sz="3200" dirty="0" smtClean="0">
                <a:latin typeface="Cambria" pitchFamily="18" charset="0"/>
                <a:cs typeface="+mj-cs"/>
              </a:rPr>
              <a:t>failure</a:t>
            </a:r>
          </a:p>
          <a:p>
            <a:pPr marL="457200" indent="-457200">
              <a:buFont typeface="Wingdings" pitchFamily="2" charset="2"/>
              <a:buChar char="Ø"/>
            </a:pPr>
            <a:r>
              <a:rPr lang="en-US" sz="3200" dirty="0" smtClean="0">
                <a:latin typeface="Cambria" pitchFamily="18" charset="0"/>
                <a:cs typeface="+mj-cs"/>
              </a:rPr>
              <a:t> </a:t>
            </a:r>
            <a:r>
              <a:rPr lang="en-US" sz="3200" dirty="0">
                <a:latin typeface="Cambria" pitchFamily="18" charset="0"/>
                <a:cs typeface="+mj-cs"/>
              </a:rPr>
              <a:t>Treatment for complications from an unsuccessful PCI </a:t>
            </a:r>
            <a:endParaRPr lang="ar-IQ" sz="3200" dirty="0">
              <a:latin typeface="Cambria" pitchFamily="18" charset="0"/>
              <a:cs typeface="+mj-cs"/>
            </a:endParaRPr>
          </a:p>
        </p:txBody>
      </p:sp>
    </p:spTree>
    <p:extLst>
      <p:ext uri="{BB962C8B-B14F-4D97-AF65-F5344CB8AC3E}">
        <p14:creationId xmlns:p14="http://schemas.microsoft.com/office/powerpoint/2010/main" val="4061980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111259" y="6227212"/>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t>University of </a:t>
            </a:r>
            <a:r>
              <a:rPr lang="en-GB" dirty="0" err="1" smtClean="0"/>
              <a:t>Basrah</a:t>
            </a:r>
            <a:r>
              <a:rPr lang="en-GB" dirty="0" smtClean="0"/>
              <a:t>-College of Nursing– </a:t>
            </a:r>
            <a:r>
              <a:rPr lang="en-US" dirty="0" smtClean="0"/>
              <a:t>Fundamentals of Nursing Department</a:t>
            </a:r>
            <a:endParaRPr lang="en-GB" dirty="0"/>
          </a:p>
        </p:txBody>
      </p:sp>
      <p:sp>
        <p:nvSpPr>
          <p:cNvPr id="4" name="Rectangle 3">
            <a:extLst>
              <a:ext uri="{FF2B5EF4-FFF2-40B4-BE49-F238E27FC236}">
                <a16:creationId xmlns:a16="http://schemas.microsoft.com/office/drawing/2014/main" xmlns="" id="{702E2C65-E0F3-45BB-8F88-CFC719A32B9F}"/>
              </a:ext>
            </a:extLst>
          </p:cNvPr>
          <p:cNvSpPr/>
          <p:nvPr/>
        </p:nvSpPr>
        <p:spPr>
          <a:xfrm>
            <a:off x="9925878" y="6227212"/>
            <a:ext cx="1921917"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مستطيل 1"/>
          <p:cNvSpPr/>
          <p:nvPr/>
        </p:nvSpPr>
        <p:spPr>
          <a:xfrm>
            <a:off x="304799" y="1332183"/>
            <a:ext cx="10762130" cy="3970318"/>
          </a:xfrm>
          <a:prstGeom prst="rect">
            <a:avLst/>
          </a:prstGeom>
        </p:spPr>
        <p:txBody>
          <a:bodyPr wrap="square">
            <a:spAutoFit/>
          </a:bodyPr>
          <a:lstStyle/>
          <a:p>
            <a:r>
              <a:rPr lang="en-US" sz="3600" b="1" dirty="0">
                <a:latin typeface="Cambria" pitchFamily="18" charset="0"/>
                <a:cs typeface="+mj-cs"/>
              </a:rPr>
              <a:t>The recommendation for CABG is determined by a number of </a:t>
            </a:r>
            <a:r>
              <a:rPr lang="en-US" sz="3600" b="1" dirty="0" smtClean="0">
                <a:latin typeface="Cambria" pitchFamily="18" charset="0"/>
                <a:cs typeface="+mj-cs"/>
              </a:rPr>
              <a:t>factors including:-</a:t>
            </a:r>
          </a:p>
          <a:p>
            <a:endParaRPr lang="en-US" sz="3600" dirty="0" smtClean="0">
              <a:latin typeface="Cambria" pitchFamily="18" charset="0"/>
              <a:cs typeface="+mj-cs"/>
            </a:endParaRPr>
          </a:p>
          <a:p>
            <a:pPr marL="457200" indent="-457200">
              <a:buFont typeface="Wingdings" pitchFamily="2" charset="2"/>
              <a:buChar char="Ø"/>
            </a:pPr>
            <a:r>
              <a:rPr lang="en-US" sz="3600" dirty="0" smtClean="0">
                <a:latin typeface="Cambria" pitchFamily="18" charset="0"/>
                <a:cs typeface="+mj-cs"/>
              </a:rPr>
              <a:t> Number </a:t>
            </a:r>
            <a:r>
              <a:rPr lang="en-US" sz="3600" dirty="0">
                <a:latin typeface="Cambria" pitchFamily="18" charset="0"/>
                <a:cs typeface="+mj-cs"/>
              </a:rPr>
              <a:t>of diseased coronary </a:t>
            </a:r>
            <a:r>
              <a:rPr lang="en-US" sz="3600" dirty="0" smtClean="0">
                <a:latin typeface="Cambria" pitchFamily="18" charset="0"/>
                <a:cs typeface="+mj-cs"/>
              </a:rPr>
              <a:t>vessels.</a:t>
            </a:r>
          </a:p>
          <a:p>
            <a:pPr marL="457200" indent="-457200">
              <a:buFont typeface="Wingdings" pitchFamily="2" charset="2"/>
              <a:buChar char="Ø"/>
            </a:pPr>
            <a:r>
              <a:rPr lang="en-US" sz="3600" dirty="0" smtClean="0">
                <a:latin typeface="Cambria" pitchFamily="18" charset="0"/>
                <a:cs typeface="+mj-cs"/>
              </a:rPr>
              <a:t> Degree </a:t>
            </a:r>
            <a:r>
              <a:rPr lang="en-US" sz="3600" dirty="0">
                <a:latin typeface="Cambria" pitchFamily="18" charset="0"/>
                <a:cs typeface="+mj-cs"/>
              </a:rPr>
              <a:t>of left ventricular </a:t>
            </a:r>
            <a:r>
              <a:rPr lang="en-US" sz="3600" dirty="0" smtClean="0">
                <a:latin typeface="Cambria" pitchFamily="18" charset="0"/>
                <a:cs typeface="+mj-cs"/>
              </a:rPr>
              <a:t>dysfunction.</a:t>
            </a:r>
          </a:p>
          <a:p>
            <a:pPr marL="457200" indent="-457200">
              <a:buFont typeface="Wingdings" pitchFamily="2" charset="2"/>
              <a:buChar char="Ø"/>
            </a:pPr>
            <a:r>
              <a:rPr lang="en-US" sz="3600" dirty="0" smtClean="0">
                <a:latin typeface="Cambria" pitchFamily="18" charset="0"/>
                <a:cs typeface="+mj-cs"/>
              </a:rPr>
              <a:t> Presence </a:t>
            </a:r>
            <a:r>
              <a:rPr lang="en-US" sz="3600" dirty="0">
                <a:latin typeface="Cambria" pitchFamily="18" charset="0"/>
                <a:cs typeface="+mj-cs"/>
              </a:rPr>
              <a:t>of other health </a:t>
            </a:r>
            <a:r>
              <a:rPr lang="en-US" sz="3600" dirty="0" smtClean="0">
                <a:latin typeface="Cambria" pitchFamily="18" charset="0"/>
                <a:cs typeface="+mj-cs"/>
              </a:rPr>
              <a:t>problems.</a:t>
            </a:r>
          </a:p>
          <a:p>
            <a:pPr marL="457200" indent="-457200">
              <a:buFont typeface="Wingdings" pitchFamily="2" charset="2"/>
              <a:buChar char="Ø"/>
            </a:pPr>
            <a:r>
              <a:rPr lang="en-US" sz="3600" dirty="0" smtClean="0">
                <a:latin typeface="Cambria" pitchFamily="18" charset="0"/>
                <a:cs typeface="+mj-cs"/>
              </a:rPr>
              <a:t> Patient’s </a:t>
            </a:r>
            <a:r>
              <a:rPr lang="en-US" sz="3600" dirty="0">
                <a:latin typeface="Cambria" pitchFamily="18" charset="0"/>
                <a:cs typeface="+mj-cs"/>
              </a:rPr>
              <a:t>symptoms, and any previous treatment.</a:t>
            </a:r>
            <a:endParaRPr lang="ar-IQ" sz="3600" dirty="0">
              <a:latin typeface="Cambria" pitchFamily="18" charset="0"/>
              <a:cs typeface="+mj-cs"/>
            </a:endParaRPr>
          </a:p>
        </p:txBody>
      </p:sp>
    </p:spTree>
    <p:extLst>
      <p:ext uri="{BB962C8B-B14F-4D97-AF65-F5344CB8AC3E}">
        <p14:creationId xmlns:p14="http://schemas.microsoft.com/office/powerpoint/2010/main" val="4061980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02E2C65-E0F3-45BB-8F88-CFC719A32B9F}"/>
              </a:ext>
            </a:extLst>
          </p:cNvPr>
          <p:cNvSpPr/>
          <p:nvPr/>
        </p:nvSpPr>
        <p:spPr>
          <a:xfrm>
            <a:off x="9925878" y="6227212"/>
            <a:ext cx="1921917"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مستطيل 2"/>
          <p:cNvSpPr/>
          <p:nvPr/>
        </p:nvSpPr>
        <p:spPr>
          <a:xfrm>
            <a:off x="0" y="117693"/>
            <a:ext cx="12080741" cy="6370975"/>
          </a:xfrm>
          <a:prstGeom prst="rect">
            <a:avLst/>
          </a:prstGeom>
        </p:spPr>
        <p:txBody>
          <a:bodyPr wrap="square">
            <a:spAutoFit/>
          </a:bodyPr>
          <a:lstStyle/>
          <a:p>
            <a:pPr algn="ctr"/>
            <a:r>
              <a:rPr lang="en-US" sz="2400" b="1" u="sng" dirty="0" smtClean="0">
                <a:latin typeface="Cambria" pitchFamily="18" charset="0"/>
              </a:rPr>
              <a:t>Traditional </a:t>
            </a:r>
            <a:r>
              <a:rPr lang="en-US" sz="2400" b="1" u="sng" dirty="0">
                <a:latin typeface="Cambria" pitchFamily="18" charset="0"/>
              </a:rPr>
              <a:t>Coronary Artery Bypass Graft </a:t>
            </a:r>
            <a:endParaRPr lang="ar-IQ" sz="2400" b="1" u="sng" dirty="0">
              <a:latin typeface="Cambria" pitchFamily="18" charset="0"/>
            </a:endParaRPr>
          </a:p>
          <a:p>
            <a:endParaRPr lang="en-US" sz="2400" b="1" dirty="0" smtClean="0">
              <a:latin typeface="Cambria" pitchFamily="18" charset="0"/>
              <a:cs typeface="+mj-cs"/>
            </a:endParaRPr>
          </a:p>
          <a:p>
            <a:r>
              <a:rPr lang="en-US" sz="2400" dirty="0" smtClean="0">
                <a:latin typeface="Cambria" pitchFamily="18" charset="0"/>
                <a:cs typeface="+mj-cs"/>
              </a:rPr>
              <a:t>CABG </a:t>
            </a:r>
            <a:r>
              <a:rPr lang="en-US" sz="2400" dirty="0">
                <a:latin typeface="Cambria" pitchFamily="18" charset="0"/>
                <a:cs typeface="+mj-cs"/>
              </a:rPr>
              <a:t>procedures are performed with the patient under general anesthesia</a:t>
            </a:r>
            <a:r>
              <a:rPr lang="en-US" sz="2400" dirty="0" smtClean="0">
                <a:latin typeface="Cambria" pitchFamily="18" charset="0"/>
                <a:cs typeface="+mj-cs"/>
              </a:rPr>
              <a:t>.</a:t>
            </a:r>
          </a:p>
          <a:p>
            <a:r>
              <a:rPr lang="en-US" sz="2400" dirty="0" smtClean="0">
                <a:latin typeface="Cambria" pitchFamily="18" charset="0"/>
                <a:cs typeface="+mj-cs"/>
              </a:rPr>
              <a:t> In the traditional CABG procedure, the </a:t>
            </a:r>
            <a:r>
              <a:rPr lang="en-US" sz="2400" dirty="0">
                <a:latin typeface="Cambria" pitchFamily="18" charset="0"/>
                <a:cs typeface="+mj-cs"/>
              </a:rPr>
              <a:t>surgeon performs a median </a:t>
            </a:r>
            <a:r>
              <a:rPr lang="en-US" sz="2400" dirty="0" err="1">
                <a:latin typeface="Cambria" pitchFamily="18" charset="0"/>
                <a:cs typeface="+mj-cs"/>
              </a:rPr>
              <a:t>sternotomy</a:t>
            </a:r>
            <a:r>
              <a:rPr lang="en-US" sz="2400" dirty="0">
                <a:latin typeface="Cambria" pitchFamily="18" charset="0"/>
                <a:cs typeface="+mj-cs"/>
              </a:rPr>
              <a:t> and connects </a:t>
            </a:r>
            <a:r>
              <a:rPr lang="en-US" sz="2400" dirty="0" smtClean="0">
                <a:latin typeface="Cambria" pitchFamily="18" charset="0"/>
                <a:cs typeface="+mj-cs"/>
              </a:rPr>
              <a:t>the patient </a:t>
            </a:r>
            <a:r>
              <a:rPr lang="en-US" sz="2400" dirty="0">
                <a:latin typeface="Cambria" pitchFamily="18" charset="0"/>
                <a:cs typeface="+mj-cs"/>
              </a:rPr>
              <a:t>to the cardiopulmonary bypass (CPB) machine</a:t>
            </a:r>
            <a:r>
              <a:rPr lang="en-US" sz="2400" dirty="0" smtClean="0">
                <a:latin typeface="Cambria" pitchFamily="18" charset="0"/>
                <a:cs typeface="+mj-cs"/>
              </a:rPr>
              <a:t>.</a:t>
            </a:r>
            <a:endParaRPr lang="en-US" sz="2400" dirty="0" smtClean="0">
              <a:latin typeface="Cambria" pitchFamily="18" charset="0"/>
              <a:cs typeface="+mj-cs"/>
            </a:endParaRPr>
          </a:p>
          <a:p>
            <a:endParaRPr lang="en-US" sz="2400" dirty="0" smtClean="0">
              <a:latin typeface="Cambria" pitchFamily="18" charset="0"/>
              <a:cs typeface="+mj-cs"/>
            </a:endParaRPr>
          </a:p>
          <a:p>
            <a:r>
              <a:rPr lang="en-US" sz="2400" dirty="0">
                <a:latin typeface="Cambria" pitchFamily="18" charset="0"/>
                <a:cs typeface="+mj-cs"/>
              </a:rPr>
              <a:t>CPB maintains perfusion to body organs </a:t>
            </a:r>
            <a:r>
              <a:rPr lang="en-US" sz="2400" dirty="0">
                <a:latin typeface="Cambria" pitchFamily="18" charset="0"/>
                <a:cs typeface="+mj-cs"/>
              </a:rPr>
              <a:t>and tissues and allows the surgeon to complete the </a:t>
            </a:r>
            <a:r>
              <a:rPr lang="en-US" sz="2400" dirty="0" smtClean="0">
                <a:latin typeface="Cambria" pitchFamily="18" charset="0"/>
                <a:cs typeface="+mj-cs"/>
              </a:rPr>
              <a:t>anastomoses in </a:t>
            </a:r>
            <a:r>
              <a:rPr lang="en-US" sz="2400" dirty="0">
                <a:latin typeface="Cambria" pitchFamily="18" charset="0"/>
                <a:cs typeface="+mj-cs"/>
              </a:rPr>
              <a:t>a motionless, bloodless surgical field</a:t>
            </a:r>
            <a:r>
              <a:rPr lang="en-US" sz="2400" dirty="0" smtClean="0">
                <a:latin typeface="Cambria" pitchFamily="18" charset="0"/>
                <a:cs typeface="+mj-cs"/>
              </a:rPr>
              <a:t>.</a:t>
            </a:r>
            <a:r>
              <a:rPr lang="en-US" sz="2400" dirty="0">
                <a:latin typeface="Cambria" pitchFamily="18" charset="0"/>
                <a:cs typeface="+mj-cs"/>
              </a:rPr>
              <a:t> Next, a blood vessel from another part of the patient’s is grafted distal to the coronary artery lesion, bypassing the obstruction. CPB is then discontinued, chest tubes and </a:t>
            </a:r>
            <a:r>
              <a:rPr lang="en-US" sz="2400" dirty="0" err="1">
                <a:latin typeface="Cambria" pitchFamily="18" charset="0"/>
                <a:cs typeface="+mj-cs"/>
              </a:rPr>
              <a:t>epicardial</a:t>
            </a:r>
            <a:r>
              <a:rPr lang="en-US" sz="2400" dirty="0">
                <a:latin typeface="Cambria" pitchFamily="18" charset="0"/>
                <a:cs typeface="+mj-cs"/>
              </a:rPr>
              <a:t> pacing wires are placed, and the incision is closed. The patient is then admitted to a critical care unit.</a:t>
            </a:r>
          </a:p>
          <a:p>
            <a:endParaRPr lang="en-US" sz="2400" dirty="0">
              <a:latin typeface="Cambria" pitchFamily="18" charset="0"/>
              <a:cs typeface="+mj-cs"/>
            </a:endParaRPr>
          </a:p>
          <a:p>
            <a:endParaRPr lang="en-US" sz="2400" dirty="0">
              <a:latin typeface="Cambria" pitchFamily="18" charset="0"/>
              <a:cs typeface="+mj-cs"/>
            </a:endParaRPr>
          </a:p>
          <a:p>
            <a:endParaRPr lang="en-US" sz="2400" dirty="0">
              <a:latin typeface="Cambria" pitchFamily="18" charset="0"/>
              <a:cs typeface="+mj-cs"/>
            </a:endParaRPr>
          </a:p>
          <a:p>
            <a:endParaRPr lang="en-US" sz="2400" dirty="0">
              <a:latin typeface="Cambria" pitchFamily="18" charset="0"/>
              <a:cs typeface="+mj-cs"/>
            </a:endParaRPr>
          </a:p>
          <a:p>
            <a:endParaRPr lang="en-US" sz="2400" dirty="0" smtClean="0">
              <a:latin typeface="Cambria" pitchFamily="18" charset="0"/>
              <a:cs typeface="+mj-cs"/>
            </a:endParaRPr>
          </a:p>
          <a:p>
            <a:endParaRPr lang="en-US" sz="2400" dirty="0">
              <a:latin typeface="Cambria" pitchFamily="18" charset="0"/>
              <a:cs typeface="+mj-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600" y="4399450"/>
            <a:ext cx="678180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980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111259" y="6227212"/>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t>University of </a:t>
            </a:r>
            <a:r>
              <a:rPr lang="en-GB" dirty="0" err="1" smtClean="0"/>
              <a:t>Basrah</a:t>
            </a:r>
            <a:r>
              <a:rPr lang="en-GB" dirty="0" smtClean="0"/>
              <a:t>-College of Nursing– </a:t>
            </a:r>
            <a:r>
              <a:rPr lang="en-US" dirty="0" smtClean="0"/>
              <a:t>Fundamentals of Nursing Department</a:t>
            </a:r>
            <a:endParaRPr lang="en-GB" dirty="0"/>
          </a:p>
        </p:txBody>
      </p:sp>
      <p:sp>
        <p:nvSpPr>
          <p:cNvPr id="4" name="Rectangle 3">
            <a:extLst>
              <a:ext uri="{FF2B5EF4-FFF2-40B4-BE49-F238E27FC236}">
                <a16:creationId xmlns:a16="http://schemas.microsoft.com/office/drawing/2014/main" xmlns="" id="{702E2C65-E0F3-45BB-8F88-CFC719A32B9F}"/>
              </a:ext>
            </a:extLst>
          </p:cNvPr>
          <p:cNvSpPr/>
          <p:nvPr/>
        </p:nvSpPr>
        <p:spPr>
          <a:xfrm>
            <a:off x="9925878" y="6227212"/>
            <a:ext cx="1921917"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مستطيل 2"/>
          <p:cNvSpPr/>
          <p:nvPr/>
        </p:nvSpPr>
        <p:spPr>
          <a:xfrm>
            <a:off x="449427" y="1010505"/>
            <a:ext cx="10838329" cy="4893647"/>
          </a:xfrm>
          <a:prstGeom prst="rect">
            <a:avLst/>
          </a:prstGeom>
        </p:spPr>
        <p:txBody>
          <a:bodyPr wrap="square">
            <a:spAutoFit/>
          </a:bodyPr>
          <a:lstStyle/>
          <a:p>
            <a:endParaRPr lang="en-US" sz="2400" dirty="0" smtClean="0">
              <a:latin typeface="Cambria" pitchFamily="18" charset="0"/>
            </a:endParaRPr>
          </a:p>
          <a:p>
            <a:endParaRPr lang="en-US" sz="2400" dirty="0">
              <a:latin typeface="Cambria" pitchFamily="18" charset="0"/>
            </a:endParaRPr>
          </a:p>
          <a:p>
            <a:pPr algn="ctr"/>
            <a:r>
              <a:rPr lang="en-US" sz="2400" b="1" u="sng" dirty="0">
                <a:latin typeface="Cambria" pitchFamily="18" charset="0"/>
              </a:rPr>
              <a:t>Alternative Coronary Artery Bypass Graft</a:t>
            </a:r>
          </a:p>
          <a:p>
            <a:endParaRPr lang="en-US" sz="2400" dirty="0" smtClean="0">
              <a:latin typeface="Cambria" pitchFamily="18" charset="0"/>
            </a:endParaRPr>
          </a:p>
          <a:p>
            <a:endParaRPr lang="en-US" sz="2400" dirty="0">
              <a:latin typeface="Cambria" pitchFamily="18" charset="0"/>
            </a:endParaRPr>
          </a:p>
          <a:p>
            <a:r>
              <a:rPr lang="en-US" sz="2400" dirty="0" smtClean="0">
                <a:latin typeface="Cambria" pitchFamily="18" charset="0"/>
              </a:rPr>
              <a:t>A </a:t>
            </a:r>
            <a:r>
              <a:rPr lang="en-US" sz="2400" dirty="0">
                <a:latin typeface="Cambria" pitchFamily="18" charset="0"/>
              </a:rPr>
              <a:t>number of alternative CABG techniques have been developed that may have fewer complications for some groups of patients. Off-pump coronary artery bypass (OPCAB) surgery has been used successfully in many patients. OPCAB involves a standard median </a:t>
            </a:r>
            <a:r>
              <a:rPr lang="en-US" sz="2400" dirty="0" err="1">
                <a:latin typeface="Cambria" pitchFamily="18" charset="0"/>
              </a:rPr>
              <a:t>sternotomy</a:t>
            </a:r>
            <a:r>
              <a:rPr lang="en-US" sz="2400" dirty="0">
                <a:latin typeface="Cambria" pitchFamily="18" charset="0"/>
              </a:rPr>
              <a:t> incision, but the surgery is performed without CPB. A beta-adrenergic blocker may be used to slow the heart rate. The surgeon also uses a myocardial stabilization device to hold the site still for the anastomosis of the bypass graft into the coronary artery while the heart continues to </a:t>
            </a:r>
            <a:r>
              <a:rPr lang="en-US" sz="2400" dirty="0" smtClean="0">
                <a:latin typeface="Cambria" pitchFamily="18" charset="0"/>
              </a:rPr>
              <a:t>beat.</a:t>
            </a:r>
            <a:endParaRPr lang="en-US" sz="2400" dirty="0">
              <a:latin typeface="Cambria" pitchFamily="18" charset="0"/>
            </a:endParaRPr>
          </a:p>
        </p:txBody>
      </p:sp>
    </p:spTree>
    <p:extLst>
      <p:ext uri="{BB962C8B-B14F-4D97-AF65-F5344CB8AC3E}">
        <p14:creationId xmlns:p14="http://schemas.microsoft.com/office/powerpoint/2010/main" val="4061980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1841</TotalTime>
  <Words>1287</Words>
  <Application>Microsoft Office PowerPoint</Application>
  <PresentationFormat>مخصص</PresentationFormat>
  <Paragraphs>114</Paragraphs>
  <Slides>15</Slides>
  <Notes>0</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Auday Basheer</dc:creator>
  <cp:lastModifiedBy>Windows User</cp:lastModifiedBy>
  <cp:revision>170</cp:revision>
  <cp:lastPrinted>2020-10-04T08:00:53Z</cp:lastPrinted>
  <dcterms:created xsi:type="dcterms:W3CDTF">2019-08-09T19:43:06Z</dcterms:created>
  <dcterms:modified xsi:type="dcterms:W3CDTF">2022-05-16T18:42:43Z</dcterms:modified>
</cp:coreProperties>
</file>